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66" r:id="rId3"/>
    <p:sldId id="270" r:id="rId4"/>
    <p:sldId id="274" r:id="rId5"/>
    <p:sldId id="275" r:id="rId6"/>
    <p:sldId id="276" r:id="rId7"/>
    <p:sldId id="277" r:id="rId8"/>
    <p:sldId id="278" r:id="rId9"/>
    <p:sldId id="279" r:id="rId10"/>
    <p:sldId id="280" r:id="rId11"/>
    <p:sldId id="281" r:id="rId12"/>
    <p:sldId id="282" r:id="rId13"/>
    <p:sldId id="283" r:id="rId14"/>
    <p:sldId id="337" r:id="rId15"/>
    <p:sldId id="284" r:id="rId16"/>
    <p:sldId id="338" r:id="rId17"/>
    <p:sldId id="341" r:id="rId18"/>
    <p:sldId id="342" r:id="rId19"/>
    <p:sldId id="343" r:id="rId20"/>
    <p:sldId id="340" r:id="rId21"/>
    <p:sldId id="339" r:id="rId22"/>
    <p:sldId id="344" r:id="rId23"/>
    <p:sldId id="345" r:id="rId24"/>
    <p:sldId id="285" r:id="rId25"/>
    <p:sldId id="286" r:id="rId26"/>
    <p:sldId id="287" r:id="rId27"/>
    <p:sldId id="288" r:id="rId28"/>
    <p:sldId id="289" r:id="rId29"/>
    <p:sldId id="333" r:id="rId30"/>
    <p:sldId id="334" r:id="rId31"/>
    <p:sldId id="335" r:id="rId32"/>
    <p:sldId id="336" r:id="rId33"/>
    <p:sldId id="273" r:id="rId34"/>
    <p:sldId id="291" r:id="rId35"/>
    <p:sldId id="292"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9" r:id="rId51"/>
    <p:sldId id="308"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293" r:id="rId76"/>
    <p:sldId id="290" r:id="rId77"/>
    <p:sldId id="268"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8"/>
    <p:restoredTop sz="96291"/>
  </p:normalViewPr>
  <p:slideViewPr>
    <p:cSldViewPr snapToGrid="0" snapToObjects="1">
      <p:cViewPr varScale="1">
        <p:scale>
          <a:sx n="106" d="100"/>
          <a:sy n="106" d="100"/>
        </p:scale>
        <p:origin x="12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05D37-B7E0-0849-ADE1-6987C25274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0B8108-B6BB-274E-B843-4DF0F9254E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74ECB0-4195-F04D-9150-B73AFBD62C60}"/>
              </a:ext>
            </a:extLst>
          </p:cNvPr>
          <p:cNvSpPr>
            <a:spLocks noGrp="1"/>
          </p:cNvSpPr>
          <p:nvPr>
            <p:ph type="dt" sz="half" idx="10"/>
          </p:nvPr>
        </p:nvSpPr>
        <p:spPr/>
        <p:txBody>
          <a:bodyPr/>
          <a:lstStyle/>
          <a:p>
            <a:fld id="{94F441C4-5D26-924B-A79A-A4278C74BC13}" type="datetimeFigureOut">
              <a:rPr lang="en-US" smtClean="0"/>
              <a:t>6/19/2020</a:t>
            </a:fld>
            <a:endParaRPr lang="en-US"/>
          </a:p>
        </p:txBody>
      </p:sp>
      <p:sp>
        <p:nvSpPr>
          <p:cNvPr id="5" name="Footer Placeholder 4">
            <a:extLst>
              <a:ext uri="{FF2B5EF4-FFF2-40B4-BE49-F238E27FC236}">
                <a16:creationId xmlns:a16="http://schemas.microsoft.com/office/drawing/2014/main" id="{E76422D1-02C6-9446-B1CA-3302A0456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E9DC-9936-9246-A773-C0D666D5A196}"/>
              </a:ext>
            </a:extLst>
          </p:cNvPr>
          <p:cNvSpPr>
            <a:spLocks noGrp="1"/>
          </p:cNvSpPr>
          <p:nvPr>
            <p:ph type="sldNum" sz="quarter" idx="12"/>
          </p:nvPr>
        </p:nvSpPr>
        <p:spPr/>
        <p:txBody>
          <a:bodyPr/>
          <a:lstStyle/>
          <a:p>
            <a:fld id="{B8B63001-97F3-734E-A813-924216C11868}" type="slidenum">
              <a:rPr lang="en-US" smtClean="0"/>
              <a:t>‹#›</a:t>
            </a:fld>
            <a:endParaRPr lang="en-US"/>
          </a:p>
        </p:txBody>
      </p:sp>
    </p:spTree>
    <p:extLst>
      <p:ext uri="{BB962C8B-B14F-4D97-AF65-F5344CB8AC3E}">
        <p14:creationId xmlns:p14="http://schemas.microsoft.com/office/powerpoint/2010/main" val="3441127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8C1C-6FFE-DE42-A49E-BB1F8081DD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1B0A096-EB03-994B-B91F-A303B566D4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786764-6E23-D64D-B615-333A4D590D8B}"/>
              </a:ext>
            </a:extLst>
          </p:cNvPr>
          <p:cNvSpPr>
            <a:spLocks noGrp="1"/>
          </p:cNvSpPr>
          <p:nvPr>
            <p:ph type="dt" sz="half" idx="10"/>
          </p:nvPr>
        </p:nvSpPr>
        <p:spPr/>
        <p:txBody>
          <a:bodyPr/>
          <a:lstStyle/>
          <a:p>
            <a:fld id="{94F441C4-5D26-924B-A79A-A4278C74BC13}" type="datetimeFigureOut">
              <a:rPr lang="en-US" smtClean="0"/>
              <a:t>6/19/2020</a:t>
            </a:fld>
            <a:endParaRPr lang="en-US"/>
          </a:p>
        </p:txBody>
      </p:sp>
      <p:sp>
        <p:nvSpPr>
          <p:cNvPr id="5" name="Footer Placeholder 4">
            <a:extLst>
              <a:ext uri="{FF2B5EF4-FFF2-40B4-BE49-F238E27FC236}">
                <a16:creationId xmlns:a16="http://schemas.microsoft.com/office/drawing/2014/main" id="{59D10D14-837A-2444-B080-0D92B145B3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B36D4-E71A-3E4C-894B-8477CD2004AA}"/>
              </a:ext>
            </a:extLst>
          </p:cNvPr>
          <p:cNvSpPr>
            <a:spLocks noGrp="1"/>
          </p:cNvSpPr>
          <p:nvPr>
            <p:ph type="sldNum" sz="quarter" idx="12"/>
          </p:nvPr>
        </p:nvSpPr>
        <p:spPr/>
        <p:txBody>
          <a:bodyPr/>
          <a:lstStyle/>
          <a:p>
            <a:fld id="{B8B63001-97F3-734E-A813-924216C11868}" type="slidenum">
              <a:rPr lang="en-US" smtClean="0"/>
              <a:t>‹#›</a:t>
            </a:fld>
            <a:endParaRPr lang="en-US"/>
          </a:p>
        </p:txBody>
      </p:sp>
    </p:spTree>
    <p:extLst>
      <p:ext uri="{BB962C8B-B14F-4D97-AF65-F5344CB8AC3E}">
        <p14:creationId xmlns:p14="http://schemas.microsoft.com/office/powerpoint/2010/main" val="11642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B53FCF-90B6-1749-B080-99047A67FD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2D3E34-89B0-4D45-80A9-2D8E28D136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AC8515-E575-974A-A532-FD604B8A1325}"/>
              </a:ext>
            </a:extLst>
          </p:cNvPr>
          <p:cNvSpPr>
            <a:spLocks noGrp="1"/>
          </p:cNvSpPr>
          <p:nvPr>
            <p:ph type="dt" sz="half" idx="10"/>
          </p:nvPr>
        </p:nvSpPr>
        <p:spPr/>
        <p:txBody>
          <a:bodyPr/>
          <a:lstStyle/>
          <a:p>
            <a:fld id="{94F441C4-5D26-924B-A79A-A4278C74BC13}" type="datetimeFigureOut">
              <a:rPr lang="en-US" smtClean="0"/>
              <a:t>6/19/2020</a:t>
            </a:fld>
            <a:endParaRPr lang="en-US"/>
          </a:p>
        </p:txBody>
      </p:sp>
      <p:sp>
        <p:nvSpPr>
          <p:cNvPr id="5" name="Footer Placeholder 4">
            <a:extLst>
              <a:ext uri="{FF2B5EF4-FFF2-40B4-BE49-F238E27FC236}">
                <a16:creationId xmlns:a16="http://schemas.microsoft.com/office/drawing/2014/main" id="{CDCB87D2-3AEC-774B-8935-8C73C3D98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A72926-82F6-B841-B09B-F855D2841498}"/>
              </a:ext>
            </a:extLst>
          </p:cNvPr>
          <p:cNvSpPr>
            <a:spLocks noGrp="1"/>
          </p:cNvSpPr>
          <p:nvPr>
            <p:ph type="sldNum" sz="quarter" idx="12"/>
          </p:nvPr>
        </p:nvSpPr>
        <p:spPr/>
        <p:txBody>
          <a:bodyPr/>
          <a:lstStyle/>
          <a:p>
            <a:fld id="{B8B63001-97F3-734E-A813-924216C11868}" type="slidenum">
              <a:rPr lang="en-US" smtClean="0"/>
              <a:t>‹#›</a:t>
            </a:fld>
            <a:endParaRPr lang="en-US"/>
          </a:p>
        </p:txBody>
      </p:sp>
    </p:spTree>
    <p:extLst>
      <p:ext uri="{BB962C8B-B14F-4D97-AF65-F5344CB8AC3E}">
        <p14:creationId xmlns:p14="http://schemas.microsoft.com/office/powerpoint/2010/main" val="781607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45058" y="2375556"/>
            <a:ext cx="7724105" cy="1761809"/>
          </a:xfrm>
          <a:solidFill>
            <a:schemeClr val="bg1"/>
          </a:solidFill>
        </p:spPr>
        <p:txBody>
          <a:bodyPr lIns="360000" anchor="ctr">
            <a:noAutofit/>
          </a:bodyPr>
          <a:lstStyle>
            <a:lvl1pPr marL="0" indent="0" algn="l">
              <a:buNone/>
              <a:defRPr sz="6400" b="1" baseline="0">
                <a:solidFill>
                  <a:schemeClr val="tx1"/>
                </a:solidFill>
                <a:latin typeface="Arial"/>
                <a:cs typeface="Arial"/>
              </a:defRPr>
            </a:lvl1pPr>
            <a:lvl2pPr marL="609585" indent="0" algn="ctr">
              <a:buNone/>
              <a:defRPr sz="6400">
                <a:solidFill>
                  <a:schemeClr val="bg1"/>
                </a:solidFill>
                <a:latin typeface="Helvetica Neue Light"/>
                <a:cs typeface="Helvetica Neue Light"/>
              </a:defRPr>
            </a:lvl2pPr>
            <a:lvl3pPr marL="1219170" indent="0" algn="ctr">
              <a:buNone/>
              <a:defRPr sz="6400">
                <a:solidFill>
                  <a:schemeClr val="bg1"/>
                </a:solidFill>
                <a:latin typeface="Helvetica Neue Light"/>
                <a:cs typeface="Helvetica Neue Light"/>
              </a:defRPr>
            </a:lvl3pPr>
            <a:lvl4pPr marL="1828754" indent="0" algn="ctr">
              <a:buNone/>
              <a:defRPr sz="6400">
                <a:solidFill>
                  <a:schemeClr val="bg1"/>
                </a:solidFill>
                <a:latin typeface="Helvetica Neue Light"/>
                <a:cs typeface="Helvetica Neue Light"/>
              </a:defRPr>
            </a:lvl4pPr>
            <a:lvl5pPr marL="2438339" indent="0" algn="ctr">
              <a:buNone/>
              <a:defRPr sz="6400">
                <a:solidFill>
                  <a:schemeClr val="bg1"/>
                </a:solidFill>
                <a:latin typeface="Helvetica Neue Light"/>
                <a:cs typeface="Helvetica Neue Light"/>
              </a:defRPr>
            </a:lvl5pPr>
          </a:lstStyle>
          <a:p>
            <a:pPr lvl="0"/>
            <a:r>
              <a:rPr lang="en-CA" dirty="0"/>
              <a:t>Click to Edit Title</a:t>
            </a:r>
            <a:endParaRPr lang="en-US" dirty="0"/>
          </a:p>
        </p:txBody>
      </p:sp>
      <p:sp>
        <p:nvSpPr>
          <p:cNvPr id="4" name="Text Placeholder 6"/>
          <p:cNvSpPr>
            <a:spLocks noGrp="1"/>
          </p:cNvSpPr>
          <p:nvPr>
            <p:ph type="body" sz="quarter" idx="11" hasCustomPrompt="1"/>
          </p:nvPr>
        </p:nvSpPr>
        <p:spPr>
          <a:xfrm>
            <a:off x="445058" y="4251344"/>
            <a:ext cx="4034671" cy="537475"/>
          </a:xfrm>
          <a:solidFill>
            <a:schemeClr val="tx1"/>
          </a:solidFill>
          <a:ln>
            <a:noFill/>
          </a:ln>
        </p:spPr>
        <p:txBody>
          <a:bodyPr lIns="360000">
            <a:noAutofit/>
          </a:bodyPr>
          <a:lstStyle>
            <a:lvl1pPr marL="0" indent="0" algn="l">
              <a:buNone/>
              <a:defRPr sz="2400" b="1" i="0">
                <a:solidFill>
                  <a:schemeClr val="bg1"/>
                </a:solidFill>
                <a:latin typeface="Arial"/>
                <a:cs typeface="Arial"/>
              </a:defRPr>
            </a:lvl1pPr>
            <a:lvl2pPr marL="609585" indent="0" algn="ctr">
              <a:buNone/>
              <a:defRPr sz="6400">
                <a:solidFill>
                  <a:schemeClr val="bg1"/>
                </a:solidFill>
                <a:latin typeface="Helvetica Neue Light"/>
                <a:cs typeface="Helvetica Neue Light"/>
              </a:defRPr>
            </a:lvl2pPr>
            <a:lvl3pPr marL="1219170" indent="0" algn="ctr">
              <a:buNone/>
              <a:defRPr sz="6400">
                <a:solidFill>
                  <a:schemeClr val="bg1"/>
                </a:solidFill>
                <a:latin typeface="Helvetica Neue Light"/>
                <a:cs typeface="Helvetica Neue Light"/>
              </a:defRPr>
            </a:lvl3pPr>
            <a:lvl4pPr marL="1828754" indent="0" algn="ctr">
              <a:buNone/>
              <a:defRPr sz="6400">
                <a:solidFill>
                  <a:schemeClr val="bg1"/>
                </a:solidFill>
                <a:latin typeface="Helvetica Neue Light"/>
                <a:cs typeface="Helvetica Neue Light"/>
              </a:defRPr>
            </a:lvl4pPr>
            <a:lvl5pPr marL="2438339" indent="0" algn="ctr">
              <a:buNone/>
              <a:defRPr sz="6400">
                <a:solidFill>
                  <a:schemeClr val="bg1"/>
                </a:solidFill>
                <a:latin typeface="Helvetica Neue Light"/>
                <a:cs typeface="Helvetica Neue Light"/>
              </a:defRPr>
            </a:lvl5pPr>
          </a:lstStyle>
          <a:p>
            <a:pPr lvl="0"/>
            <a:r>
              <a:rPr lang="en-CA" dirty="0"/>
              <a:t>Title / Subtitle Here</a:t>
            </a:r>
            <a:endParaRPr lang="en-US" dirty="0"/>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40472" y="786295"/>
            <a:ext cx="5847077" cy="1024836"/>
          </a:xfrm>
          <a:prstGeom prst="rect">
            <a:avLst/>
          </a:prstGeom>
        </p:spPr>
      </p:pic>
      <p:sp>
        <p:nvSpPr>
          <p:cNvPr id="6" name="Text Placeholder 6"/>
          <p:cNvSpPr>
            <a:spLocks noGrp="1"/>
          </p:cNvSpPr>
          <p:nvPr>
            <p:ph type="body" sz="quarter" idx="12" hasCustomPrompt="1"/>
          </p:nvPr>
        </p:nvSpPr>
        <p:spPr>
          <a:xfrm>
            <a:off x="580446" y="5960223"/>
            <a:ext cx="2867292" cy="537475"/>
          </a:xfrm>
          <a:noFill/>
          <a:ln>
            <a:noFill/>
          </a:ln>
        </p:spPr>
        <p:txBody>
          <a:bodyPr lIns="360000">
            <a:noAutofit/>
          </a:bodyPr>
          <a:lstStyle>
            <a:lvl1pPr marL="0" indent="0" algn="l">
              <a:buNone/>
              <a:defRPr sz="1867" b="0" i="0">
                <a:solidFill>
                  <a:schemeClr val="bg1"/>
                </a:solidFill>
                <a:latin typeface="Arial"/>
                <a:cs typeface="Arial"/>
              </a:defRPr>
            </a:lvl1pPr>
            <a:lvl2pPr marL="609585" indent="0" algn="ctr">
              <a:buNone/>
              <a:defRPr sz="6400">
                <a:solidFill>
                  <a:schemeClr val="bg1"/>
                </a:solidFill>
                <a:latin typeface="Helvetica Neue Light"/>
                <a:cs typeface="Helvetica Neue Light"/>
              </a:defRPr>
            </a:lvl2pPr>
            <a:lvl3pPr marL="1219170" indent="0" algn="ctr">
              <a:buNone/>
              <a:defRPr sz="6400">
                <a:solidFill>
                  <a:schemeClr val="bg1"/>
                </a:solidFill>
                <a:latin typeface="Helvetica Neue Light"/>
                <a:cs typeface="Helvetica Neue Light"/>
              </a:defRPr>
            </a:lvl3pPr>
            <a:lvl4pPr marL="1828754" indent="0" algn="ctr">
              <a:buNone/>
              <a:defRPr sz="6400">
                <a:solidFill>
                  <a:schemeClr val="bg1"/>
                </a:solidFill>
                <a:latin typeface="Helvetica Neue Light"/>
                <a:cs typeface="Helvetica Neue Light"/>
              </a:defRPr>
            </a:lvl4pPr>
            <a:lvl5pPr marL="2438339" indent="0" algn="ctr">
              <a:buNone/>
              <a:defRPr sz="6400">
                <a:solidFill>
                  <a:schemeClr val="bg1"/>
                </a:solidFill>
                <a:latin typeface="Helvetica Neue Light"/>
                <a:cs typeface="Helvetica Neue Light"/>
              </a:defRPr>
            </a:lvl5pPr>
          </a:lstStyle>
          <a:p>
            <a:pPr lvl="0"/>
            <a:r>
              <a:rPr lang="en-CA" dirty="0"/>
              <a:t>@</a:t>
            </a:r>
            <a:r>
              <a:rPr lang="en-CA" dirty="0" err="1"/>
              <a:t>twitterhandle</a:t>
            </a:r>
            <a:endParaRPr lang="en-US" dirty="0"/>
          </a:p>
        </p:txBody>
      </p:sp>
    </p:spTree>
    <p:extLst>
      <p:ext uri="{BB962C8B-B14F-4D97-AF65-F5344CB8AC3E}">
        <p14:creationId xmlns:p14="http://schemas.microsoft.com/office/powerpoint/2010/main" val="2271799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0" hasCustomPrompt="1"/>
          </p:nvPr>
        </p:nvSpPr>
        <p:spPr>
          <a:xfrm>
            <a:off x="445057" y="2375556"/>
            <a:ext cx="7724105" cy="1761809"/>
          </a:xfrm>
          <a:solidFill>
            <a:schemeClr val="bg1"/>
          </a:solidFill>
        </p:spPr>
        <p:txBody>
          <a:bodyPr lIns="360000" anchor="ctr">
            <a:noAutofit/>
          </a:bodyPr>
          <a:lstStyle>
            <a:lvl1pPr marL="0" indent="0" algn="l">
              <a:buNone/>
              <a:defRPr sz="6400" b="1" baseline="0">
                <a:solidFill>
                  <a:schemeClr val="tx1"/>
                </a:solidFill>
                <a:latin typeface="Arial"/>
                <a:cs typeface="Arial"/>
              </a:defRPr>
            </a:lvl1pPr>
            <a:lvl2pPr marL="609585" indent="0" algn="ctr">
              <a:buNone/>
              <a:defRPr sz="6400">
                <a:solidFill>
                  <a:schemeClr val="bg1"/>
                </a:solidFill>
                <a:latin typeface="Helvetica Neue Light"/>
                <a:cs typeface="Helvetica Neue Light"/>
              </a:defRPr>
            </a:lvl2pPr>
            <a:lvl3pPr marL="1219170" indent="0" algn="ctr">
              <a:buNone/>
              <a:defRPr sz="6400">
                <a:solidFill>
                  <a:schemeClr val="bg1"/>
                </a:solidFill>
                <a:latin typeface="Helvetica Neue Light"/>
                <a:cs typeface="Helvetica Neue Light"/>
              </a:defRPr>
            </a:lvl3pPr>
            <a:lvl4pPr marL="1828754" indent="0" algn="ctr">
              <a:buNone/>
              <a:defRPr sz="6400">
                <a:solidFill>
                  <a:schemeClr val="bg1"/>
                </a:solidFill>
                <a:latin typeface="Helvetica Neue Light"/>
                <a:cs typeface="Helvetica Neue Light"/>
              </a:defRPr>
            </a:lvl4pPr>
            <a:lvl5pPr marL="2438339" indent="0" algn="ctr">
              <a:buNone/>
              <a:defRPr sz="6400">
                <a:solidFill>
                  <a:schemeClr val="bg1"/>
                </a:solidFill>
                <a:latin typeface="Helvetica Neue Light"/>
                <a:cs typeface="Helvetica Neue Light"/>
              </a:defRPr>
            </a:lvl5pPr>
          </a:lstStyle>
          <a:p>
            <a:pPr lvl="0"/>
            <a:r>
              <a:rPr lang="en-CA" dirty="0"/>
              <a:t>Click to Edit Title</a:t>
            </a:r>
            <a:endParaRPr lang="en-US" dirty="0"/>
          </a:p>
        </p:txBody>
      </p:sp>
      <p:sp>
        <p:nvSpPr>
          <p:cNvPr id="9" name="Text Placeholder 6"/>
          <p:cNvSpPr>
            <a:spLocks noGrp="1"/>
          </p:cNvSpPr>
          <p:nvPr>
            <p:ph type="body" sz="quarter" idx="11" hasCustomPrompt="1"/>
          </p:nvPr>
        </p:nvSpPr>
        <p:spPr>
          <a:xfrm>
            <a:off x="445057" y="4251344"/>
            <a:ext cx="4034671" cy="537475"/>
          </a:xfrm>
          <a:solidFill>
            <a:schemeClr val="tx1"/>
          </a:solidFill>
          <a:ln>
            <a:noFill/>
          </a:ln>
        </p:spPr>
        <p:txBody>
          <a:bodyPr lIns="360000">
            <a:noAutofit/>
          </a:bodyPr>
          <a:lstStyle>
            <a:lvl1pPr marL="0" indent="0" algn="l">
              <a:buNone/>
              <a:defRPr sz="2400" b="1" i="0">
                <a:solidFill>
                  <a:schemeClr val="bg1"/>
                </a:solidFill>
                <a:latin typeface="Arial"/>
                <a:cs typeface="Arial"/>
              </a:defRPr>
            </a:lvl1pPr>
            <a:lvl2pPr marL="609585" indent="0" algn="ctr">
              <a:buNone/>
              <a:defRPr sz="6400">
                <a:solidFill>
                  <a:schemeClr val="bg1"/>
                </a:solidFill>
                <a:latin typeface="Helvetica Neue Light"/>
                <a:cs typeface="Helvetica Neue Light"/>
              </a:defRPr>
            </a:lvl2pPr>
            <a:lvl3pPr marL="1219170" indent="0" algn="ctr">
              <a:buNone/>
              <a:defRPr sz="6400">
                <a:solidFill>
                  <a:schemeClr val="bg1"/>
                </a:solidFill>
                <a:latin typeface="Helvetica Neue Light"/>
                <a:cs typeface="Helvetica Neue Light"/>
              </a:defRPr>
            </a:lvl3pPr>
            <a:lvl4pPr marL="1828754" indent="0" algn="ctr">
              <a:buNone/>
              <a:defRPr sz="6400">
                <a:solidFill>
                  <a:schemeClr val="bg1"/>
                </a:solidFill>
                <a:latin typeface="Helvetica Neue Light"/>
                <a:cs typeface="Helvetica Neue Light"/>
              </a:defRPr>
            </a:lvl4pPr>
            <a:lvl5pPr marL="2438339" indent="0" algn="ctr">
              <a:buNone/>
              <a:defRPr sz="6400">
                <a:solidFill>
                  <a:schemeClr val="bg1"/>
                </a:solidFill>
                <a:latin typeface="Helvetica Neue Light"/>
                <a:cs typeface="Helvetica Neue Light"/>
              </a:defRPr>
            </a:lvl5pPr>
          </a:lstStyle>
          <a:p>
            <a:pPr lvl="0"/>
            <a:r>
              <a:rPr lang="en-CA" dirty="0"/>
              <a:t>Title / Subtitle Here</a:t>
            </a:r>
            <a:endParaRPr lang="en-US" dirty="0"/>
          </a:p>
        </p:txBody>
      </p:sp>
      <p:pic>
        <p:nvPicPr>
          <p:cNvPr id="3" name="Picture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80445" y="678687"/>
            <a:ext cx="4053944" cy="1240052"/>
          </a:xfrm>
          <a:prstGeom prst="rect">
            <a:avLst/>
          </a:prstGeom>
        </p:spPr>
      </p:pic>
      <p:sp>
        <p:nvSpPr>
          <p:cNvPr id="5" name="Text Placeholder 6"/>
          <p:cNvSpPr>
            <a:spLocks noGrp="1"/>
          </p:cNvSpPr>
          <p:nvPr>
            <p:ph type="body" sz="quarter" idx="12" hasCustomPrompt="1"/>
          </p:nvPr>
        </p:nvSpPr>
        <p:spPr>
          <a:xfrm>
            <a:off x="580446" y="5960223"/>
            <a:ext cx="2867292" cy="537475"/>
          </a:xfrm>
          <a:noFill/>
          <a:ln>
            <a:noFill/>
          </a:ln>
        </p:spPr>
        <p:txBody>
          <a:bodyPr lIns="360000">
            <a:noAutofit/>
          </a:bodyPr>
          <a:lstStyle>
            <a:lvl1pPr marL="0" indent="0" algn="l">
              <a:buNone/>
              <a:defRPr sz="1867" b="0" i="0">
                <a:solidFill>
                  <a:schemeClr val="bg1"/>
                </a:solidFill>
                <a:latin typeface="Arial"/>
                <a:cs typeface="Arial"/>
              </a:defRPr>
            </a:lvl1pPr>
            <a:lvl2pPr marL="609585" indent="0" algn="ctr">
              <a:buNone/>
              <a:defRPr sz="6400">
                <a:solidFill>
                  <a:schemeClr val="bg1"/>
                </a:solidFill>
                <a:latin typeface="Helvetica Neue Light"/>
                <a:cs typeface="Helvetica Neue Light"/>
              </a:defRPr>
            </a:lvl2pPr>
            <a:lvl3pPr marL="1219170" indent="0" algn="ctr">
              <a:buNone/>
              <a:defRPr sz="6400">
                <a:solidFill>
                  <a:schemeClr val="bg1"/>
                </a:solidFill>
                <a:latin typeface="Helvetica Neue Light"/>
                <a:cs typeface="Helvetica Neue Light"/>
              </a:defRPr>
            </a:lvl3pPr>
            <a:lvl4pPr marL="1828754" indent="0" algn="ctr">
              <a:buNone/>
              <a:defRPr sz="6400">
                <a:solidFill>
                  <a:schemeClr val="bg1"/>
                </a:solidFill>
                <a:latin typeface="Helvetica Neue Light"/>
                <a:cs typeface="Helvetica Neue Light"/>
              </a:defRPr>
            </a:lvl4pPr>
            <a:lvl5pPr marL="2438339" indent="0" algn="ctr">
              <a:buNone/>
              <a:defRPr sz="6400">
                <a:solidFill>
                  <a:schemeClr val="bg1"/>
                </a:solidFill>
                <a:latin typeface="Helvetica Neue Light"/>
                <a:cs typeface="Helvetica Neue Light"/>
              </a:defRPr>
            </a:lvl5pPr>
          </a:lstStyle>
          <a:p>
            <a:pPr lvl="0"/>
            <a:r>
              <a:rPr lang="en-CA" dirty="0"/>
              <a:t>@</a:t>
            </a:r>
            <a:r>
              <a:rPr lang="en-CA" dirty="0" err="1"/>
              <a:t>twitterhandle</a:t>
            </a:r>
            <a:endParaRPr lang="en-US" dirty="0"/>
          </a:p>
        </p:txBody>
      </p:sp>
    </p:spTree>
    <p:extLst>
      <p:ext uri="{BB962C8B-B14F-4D97-AF65-F5344CB8AC3E}">
        <p14:creationId xmlns:p14="http://schemas.microsoft.com/office/powerpoint/2010/main" val="4203104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ext Placeholder 6"/>
          <p:cNvSpPr>
            <a:spLocks noGrp="1"/>
          </p:cNvSpPr>
          <p:nvPr>
            <p:ph type="body" sz="quarter" idx="10" hasCustomPrompt="1"/>
          </p:nvPr>
        </p:nvSpPr>
        <p:spPr>
          <a:xfrm>
            <a:off x="445058" y="2375556"/>
            <a:ext cx="7724105" cy="1761809"/>
          </a:xfrm>
          <a:solidFill>
            <a:schemeClr val="bg1"/>
          </a:solidFill>
        </p:spPr>
        <p:txBody>
          <a:bodyPr lIns="360000" anchor="ctr">
            <a:noAutofit/>
          </a:bodyPr>
          <a:lstStyle>
            <a:lvl1pPr marL="0" indent="0" algn="l">
              <a:buNone/>
              <a:defRPr sz="6400" b="1" baseline="0">
                <a:solidFill>
                  <a:schemeClr val="tx1"/>
                </a:solidFill>
                <a:latin typeface="Arial"/>
                <a:cs typeface="Arial"/>
              </a:defRPr>
            </a:lvl1pPr>
            <a:lvl2pPr marL="609585" indent="0" algn="ctr">
              <a:buNone/>
              <a:defRPr sz="6400">
                <a:solidFill>
                  <a:schemeClr val="bg1"/>
                </a:solidFill>
                <a:latin typeface="Helvetica Neue Light"/>
                <a:cs typeface="Helvetica Neue Light"/>
              </a:defRPr>
            </a:lvl2pPr>
            <a:lvl3pPr marL="1219170" indent="0" algn="ctr">
              <a:buNone/>
              <a:defRPr sz="6400">
                <a:solidFill>
                  <a:schemeClr val="bg1"/>
                </a:solidFill>
                <a:latin typeface="Helvetica Neue Light"/>
                <a:cs typeface="Helvetica Neue Light"/>
              </a:defRPr>
            </a:lvl3pPr>
            <a:lvl4pPr marL="1828754" indent="0" algn="ctr">
              <a:buNone/>
              <a:defRPr sz="6400">
                <a:solidFill>
                  <a:schemeClr val="bg1"/>
                </a:solidFill>
                <a:latin typeface="Helvetica Neue Light"/>
                <a:cs typeface="Helvetica Neue Light"/>
              </a:defRPr>
            </a:lvl4pPr>
            <a:lvl5pPr marL="2438339" indent="0" algn="ctr">
              <a:buNone/>
              <a:defRPr sz="6400">
                <a:solidFill>
                  <a:schemeClr val="bg1"/>
                </a:solidFill>
                <a:latin typeface="Helvetica Neue Light"/>
                <a:cs typeface="Helvetica Neue Light"/>
              </a:defRPr>
            </a:lvl5pPr>
          </a:lstStyle>
          <a:p>
            <a:pPr lvl="0"/>
            <a:r>
              <a:rPr lang="en-CA" dirty="0"/>
              <a:t>Click to Edit Title</a:t>
            </a:r>
            <a:endParaRPr lang="en-US" dirty="0"/>
          </a:p>
        </p:txBody>
      </p:sp>
      <p:sp>
        <p:nvSpPr>
          <p:cNvPr id="4" name="Text Placeholder 6"/>
          <p:cNvSpPr>
            <a:spLocks noGrp="1"/>
          </p:cNvSpPr>
          <p:nvPr>
            <p:ph type="body" sz="quarter" idx="11" hasCustomPrompt="1"/>
          </p:nvPr>
        </p:nvSpPr>
        <p:spPr>
          <a:xfrm>
            <a:off x="445058" y="4251344"/>
            <a:ext cx="4034671" cy="537475"/>
          </a:xfrm>
          <a:solidFill>
            <a:schemeClr val="tx1"/>
          </a:solidFill>
          <a:ln>
            <a:noFill/>
          </a:ln>
        </p:spPr>
        <p:txBody>
          <a:bodyPr lIns="360000">
            <a:noAutofit/>
          </a:bodyPr>
          <a:lstStyle>
            <a:lvl1pPr marL="0" indent="0" algn="l">
              <a:buNone/>
              <a:defRPr sz="2400" b="1" i="0">
                <a:solidFill>
                  <a:schemeClr val="bg1"/>
                </a:solidFill>
                <a:latin typeface="Arial"/>
                <a:cs typeface="Arial"/>
              </a:defRPr>
            </a:lvl1pPr>
            <a:lvl2pPr marL="609585" indent="0" algn="ctr">
              <a:buNone/>
              <a:defRPr sz="6400">
                <a:solidFill>
                  <a:schemeClr val="bg1"/>
                </a:solidFill>
                <a:latin typeface="Helvetica Neue Light"/>
                <a:cs typeface="Helvetica Neue Light"/>
              </a:defRPr>
            </a:lvl2pPr>
            <a:lvl3pPr marL="1219170" indent="0" algn="ctr">
              <a:buNone/>
              <a:defRPr sz="6400">
                <a:solidFill>
                  <a:schemeClr val="bg1"/>
                </a:solidFill>
                <a:latin typeface="Helvetica Neue Light"/>
                <a:cs typeface="Helvetica Neue Light"/>
              </a:defRPr>
            </a:lvl3pPr>
            <a:lvl4pPr marL="1828754" indent="0" algn="ctr">
              <a:buNone/>
              <a:defRPr sz="6400">
                <a:solidFill>
                  <a:schemeClr val="bg1"/>
                </a:solidFill>
                <a:latin typeface="Helvetica Neue Light"/>
                <a:cs typeface="Helvetica Neue Light"/>
              </a:defRPr>
            </a:lvl4pPr>
            <a:lvl5pPr marL="2438339" indent="0" algn="ctr">
              <a:buNone/>
              <a:defRPr sz="6400">
                <a:solidFill>
                  <a:schemeClr val="bg1"/>
                </a:solidFill>
                <a:latin typeface="Helvetica Neue Light"/>
                <a:cs typeface="Helvetica Neue Light"/>
              </a:defRPr>
            </a:lvl5pPr>
          </a:lstStyle>
          <a:p>
            <a:pPr lvl="0"/>
            <a:r>
              <a:rPr lang="en-CA" dirty="0"/>
              <a:t>Title / Subtitle Here</a:t>
            </a:r>
            <a:endParaRPr lang="en-US" dirty="0"/>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45058" y="548482"/>
            <a:ext cx="3430367" cy="1500463"/>
          </a:xfrm>
          <a:prstGeom prst="rect">
            <a:avLst/>
          </a:prstGeom>
        </p:spPr>
      </p:pic>
      <p:sp>
        <p:nvSpPr>
          <p:cNvPr id="6" name="Text Placeholder 6"/>
          <p:cNvSpPr>
            <a:spLocks noGrp="1"/>
          </p:cNvSpPr>
          <p:nvPr>
            <p:ph type="body" sz="quarter" idx="12" hasCustomPrompt="1"/>
          </p:nvPr>
        </p:nvSpPr>
        <p:spPr>
          <a:xfrm>
            <a:off x="580446" y="5960223"/>
            <a:ext cx="2867292" cy="537475"/>
          </a:xfrm>
          <a:noFill/>
          <a:ln>
            <a:noFill/>
          </a:ln>
        </p:spPr>
        <p:txBody>
          <a:bodyPr lIns="360000">
            <a:noAutofit/>
          </a:bodyPr>
          <a:lstStyle>
            <a:lvl1pPr marL="0" indent="0" algn="l">
              <a:buNone/>
              <a:defRPr sz="1867" b="0" i="0">
                <a:solidFill>
                  <a:schemeClr val="bg1"/>
                </a:solidFill>
                <a:latin typeface="Arial"/>
                <a:cs typeface="Arial"/>
              </a:defRPr>
            </a:lvl1pPr>
            <a:lvl2pPr marL="609585" indent="0" algn="ctr">
              <a:buNone/>
              <a:defRPr sz="6400">
                <a:solidFill>
                  <a:schemeClr val="bg1"/>
                </a:solidFill>
                <a:latin typeface="Helvetica Neue Light"/>
                <a:cs typeface="Helvetica Neue Light"/>
              </a:defRPr>
            </a:lvl2pPr>
            <a:lvl3pPr marL="1219170" indent="0" algn="ctr">
              <a:buNone/>
              <a:defRPr sz="6400">
                <a:solidFill>
                  <a:schemeClr val="bg1"/>
                </a:solidFill>
                <a:latin typeface="Helvetica Neue Light"/>
                <a:cs typeface="Helvetica Neue Light"/>
              </a:defRPr>
            </a:lvl3pPr>
            <a:lvl4pPr marL="1828754" indent="0" algn="ctr">
              <a:buNone/>
              <a:defRPr sz="6400">
                <a:solidFill>
                  <a:schemeClr val="bg1"/>
                </a:solidFill>
                <a:latin typeface="Helvetica Neue Light"/>
                <a:cs typeface="Helvetica Neue Light"/>
              </a:defRPr>
            </a:lvl4pPr>
            <a:lvl5pPr marL="2438339" indent="0" algn="ctr">
              <a:buNone/>
              <a:defRPr sz="6400">
                <a:solidFill>
                  <a:schemeClr val="bg1"/>
                </a:solidFill>
                <a:latin typeface="Helvetica Neue Light"/>
                <a:cs typeface="Helvetica Neue Light"/>
              </a:defRPr>
            </a:lvl5pPr>
          </a:lstStyle>
          <a:p>
            <a:pPr lvl="0"/>
            <a:r>
              <a:rPr lang="en-CA" dirty="0"/>
              <a:t>@</a:t>
            </a:r>
            <a:r>
              <a:rPr lang="en-CA" dirty="0" err="1"/>
              <a:t>twitterhandle</a:t>
            </a:r>
            <a:endParaRPr lang="en-US" dirty="0"/>
          </a:p>
        </p:txBody>
      </p:sp>
    </p:spTree>
    <p:extLst>
      <p:ext uri="{BB962C8B-B14F-4D97-AF65-F5344CB8AC3E}">
        <p14:creationId xmlns:p14="http://schemas.microsoft.com/office/powerpoint/2010/main" val="1532036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916774" y="2511279"/>
            <a:ext cx="10358455" cy="1815560"/>
          </a:xfrm>
          <a:prstGeom prst="rect">
            <a:avLst/>
          </a:prstGeom>
        </p:spPr>
      </p:pic>
    </p:spTree>
    <p:extLst>
      <p:ext uri="{BB962C8B-B14F-4D97-AF65-F5344CB8AC3E}">
        <p14:creationId xmlns:p14="http://schemas.microsoft.com/office/powerpoint/2010/main" val="17440469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cstate="screen">
            <a:alphaModFix amt="73000"/>
            <a:extLst>
              <a:ext uri="{28A0092B-C50C-407E-A947-70E740481C1C}">
                <a14:useLocalDpi xmlns:a14="http://schemas.microsoft.com/office/drawing/2010/main"/>
              </a:ext>
            </a:extLst>
          </a:blip>
          <a:stretch>
            <a:fillRect/>
          </a:stretch>
        </p:blipFill>
        <p:spPr>
          <a:xfrm>
            <a:off x="1" y="3"/>
            <a:ext cx="12191995" cy="6857997"/>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316507" y="1850393"/>
            <a:ext cx="9558987" cy="2923977"/>
          </a:xfrm>
          <a:prstGeom prst="rect">
            <a:avLst/>
          </a:prstGeom>
        </p:spPr>
      </p:pic>
    </p:spTree>
    <p:extLst>
      <p:ext uri="{BB962C8B-B14F-4D97-AF65-F5344CB8AC3E}">
        <p14:creationId xmlns:p14="http://schemas.microsoft.com/office/powerpoint/2010/main" val="2605844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647256" y="1493696"/>
            <a:ext cx="8897488" cy="3891813"/>
          </a:xfrm>
          <a:prstGeom prst="rect">
            <a:avLst/>
          </a:prstGeom>
        </p:spPr>
      </p:pic>
      <p:pic>
        <p:nvPicPr>
          <p:cNvPr id="4" name="Picture 3"/>
          <p:cNvPicPr>
            <a:picLocks noChangeAspect="1"/>
          </p:cNvPicPr>
          <p:nvPr userDrawn="1"/>
        </p:nvPicPr>
        <p:blipFill>
          <a:blip r:embed="rId4" cstate="screen">
            <a:alphaModFix amt="73000"/>
            <a:extLst>
              <a:ext uri="{28A0092B-C50C-407E-A947-70E740481C1C}">
                <a14:useLocalDpi xmlns:a14="http://schemas.microsoft.com/office/drawing/2010/main"/>
              </a:ext>
            </a:extLst>
          </a:blip>
          <a:stretch>
            <a:fillRect/>
          </a:stretch>
        </p:blipFill>
        <p:spPr>
          <a:xfrm>
            <a:off x="3" y="10604"/>
            <a:ext cx="12191995" cy="6857997"/>
          </a:xfrm>
          <a:prstGeom prst="rect">
            <a:avLst/>
          </a:prstGeom>
        </p:spPr>
      </p:pic>
    </p:spTree>
    <p:extLst>
      <p:ext uri="{BB962C8B-B14F-4D97-AF65-F5344CB8AC3E}">
        <p14:creationId xmlns:p14="http://schemas.microsoft.com/office/powerpoint/2010/main" val="3276802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735392"/>
            <a:ext cx="12192000" cy="58602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itle 1"/>
          <p:cNvSpPr>
            <a:spLocks noGrp="1"/>
          </p:cNvSpPr>
          <p:nvPr>
            <p:ph type="title"/>
          </p:nvPr>
        </p:nvSpPr>
        <p:spPr>
          <a:xfrm>
            <a:off x="395864" y="53889"/>
            <a:ext cx="11186537" cy="653979"/>
          </a:xfrm>
        </p:spPr>
        <p:txBody>
          <a:bodyPr>
            <a:normAutofit/>
          </a:bodyPr>
          <a:lstStyle>
            <a:lvl1pPr algn="l">
              <a:defRPr sz="3733">
                <a:solidFill>
                  <a:schemeClr val="bg1"/>
                </a:solidFill>
                <a:latin typeface="Arial"/>
                <a:cs typeface="Arial"/>
              </a:defRPr>
            </a:lvl1pPr>
          </a:lstStyle>
          <a:p>
            <a:r>
              <a:rPr lang="en-CA" dirty="0"/>
              <a:t>Click to edit Master title style</a:t>
            </a:r>
            <a:endParaRPr lang="en-US" dirty="0"/>
          </a:p>
        </p:txBody>
      </p:sp>
      <p:sp>
        <p:nvSpPr>
          <p:cNvPr id="10" name="Content Placeholder 2"/>
          <p:cNvSpPr>
            <a:spLocks noGrp="1"/>
          </p:cNvSpPr>
          <p:nvPr>
            <p:ph idx="1"/>
          </p:nvPr>
        </p:nvSpPr>
        <p:spPr>
          <a:xfrm>
            <a:off x="474135" y="1180495"/>
            <a:ext cx="9835277" cy="4945669"/>
          </a:xfrm>
        </p:spPr>
        <p:txBody>
          <a:bodyPr/>
          <a:lstStyle>
            <a:lvl1pPr>
              <a:buClr>
                <a:srgbClr val="7C4597"/>
              </a:buClr>
              <a:defRPr sz="3733">
                <a:latin typeface="Arial"/>
                <a:cs typeface="Arial"/>
              </a:defRPr>
            </a:lvl1pPr>
            <a:lvl2pPr>
              <a:buClr>
                <a:srgbClr val="7C4597"/>
              </a:buClr>
              <a:defRPr sz="3200">
                <a:latin typeface="Arial"/>
                <a:cs typeface="Arial"/>
              </a:defRPr>
            </a:lvl2pPr>
            <a:lvl3pPr>
              <a:buClr>
                <a:srgbClr val="7C4597"/>
              </a:buClr>
              <a:defRPr sz="2667">
                <a:latin typeface="Arial"/>
                <a:cs typeface="Arial"/>
              </a:defRPr>
            </a:lvl3pPr>
            <a:lvl4pPr>
              <a:buClr>
                <a:srgbClr val="7C4597"/>
              </a:buClr>
              <a:defRPr>
                <a:latin typeface="Arial"/>
                <a:cs typeface="Arial"/>
              </a:defRPr>
            </a:lvl4pPr>
            <a:lvl5pPr>
              <a:buClr>
                <a:srgbClr val="7C4597"/>
              </a:buClr>
              <a:defRPr>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480849" y="5711385"/>
            <a:ext cx="1539712" cy="829559"/>
          </a:xfrm>
          <a:prstGeom prst="rect">
            <a:avLst/>
          </a:prstGeom>
        </p:spPr>
      </p:pic>
      <p:sp>
        <p:nvSpPr>
          <p:cNvPr id="2" name="Rectangle 1"/>
          <p:cNvSpPr/>
          <p:nvPr userDrawn="1"/>
        </p:nvSpPr>
        <p:spPr>
          <a:xfrm>
            <a:off x="-3" y="6595673"/>
            <a:ext cx="12192003" cy="2623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itle 1"/>
          <p:cNvSpPr txBox="1">
            <a:spLocks/>
          </p:cNvSpPr>
          <p:nvPr userDrawn="1"/>
        </p:nvSpPr>
        <p:spPr>
          <a:xfrm>
            <a:off x="10455335" y="6558792"/>
            <a:ext cx="1787471" cy="340537"/>
          </a:xfrm>
          <a:prstGeom prst="rect">
            <a:avLst/>
          </a:prstGeom>
        </p:spPr>
        <p:txBody>
          <a:bodyPr vert="horz" lIns="121920" tIns="60960" rIns="121920" bIns="60960" rtlCol="0" anchor="ctr">
            <a:normAutofit fontScale="25000" lnSpcReduction="20000"/>
          </a:bodyPr>
          <a:lstStyle>
            <a:lvl1pPr algn="l" defTabSz="457200" rtl="0" eaLnBrk="1" latinLnBrk="0" hangingPunct="1">
              <a:spcBef>
                <a:spcPct val="0"/>
              </a:spcBef>
              <a:buNone/>
              <a:defRPr sz="3800" kern="1200">
                <a:solidFill>
                  <a:schemeClr val="bg1"/>
                </a:solidFill>
                <a:latin typeface="Arial"/>
                <a:ea typeface="+mj-ea"/>
                <a:cs typeface="Arial"/>
              </a:defRPr>
            </a:lvl1pPr>
          </a:lstStyle>
          <a:p>
            <a:r>
              <a:rPr lang="en-US" sz="5067" dirty="0">
                <a:solidFill>
                  <a:srgbClr val="EC4C7F"/>
                </a:solidFill>
              </a:rPr>
              <a:t>#</a:t>
            </a:r>
            <a:r>
              <a:rPr lang="en-US" sz="5067" dirty="0" err="1">
                <a:solidFill>
                  <a:srgbClr val="EC4C7F"/>
                </a:solidFill>
              </a:rPr>
              <a:t>ossummit</a:t>
            </a:r>
            <a:r>
              <a:rPr lang="en-US" sz="5067" dirty="0">
                <a:solidFill>
                  <a:srgbClr val="EC4C7F"/>
                </a:solidFill>
              </a:rPr>
              <a:t>  #</a:t>
            </a:r>
            <a:r>
              <a:rPr lang="en-US" sz="5067" dirty="0" err="1">
                <a:solidFill>
                  <a:srgbClr val="EC4C7F"/>
                </a:solidFill>
              </a:rPr>
              <a:t>lfelc</a:t>
            </a:r>
            <a:endParaRPr lang="en-US" sz="1333" b="1" dirty="0">
              <a:solidFill>
                <a:srgbClr val="EC4C7F"/>
              </a:solidFill>
            </a:endParaRPr>
          </a:p>
        </p:txBody>
      </p:sp>
    </p:spTree>
    <p:extLst>
      <p:ext uri="{BB962C8B-B14F-4D97-AF65-F5344CB8AC3E}">
        <p14:creationId xmlns:p14="http://schemas.microsoft.com/office/powerpoint/2010/main" val="2057901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735392"/>
            <a:ext cx="12192000" cy="58602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itle 1"/>
          <p:cNvSpPr>
            <a:spLocks noGrp="1"/>
          </p:cNvSpPr>
          <p:nvPr>
            <p:ph type="title"/>
          </p:nvPr>
        </p:nvSpPr>
        <p:spPr>
          <a:xfrm>
            <a:off x="395864" y="53889"/>
            <a:ext cx="11186537" cy="653979"/>
          </a:xfrm>
        </p:spPr>
        <p:txBody>
          <a:bodyPr>
            <a:normAutofit/>
          </a:bodyPr>
          <a:lstStyle>
            <a:lvl1pPr algn="l">
              <a:defRPr sz="3733">
                <a:solidFill>
                  <a:schemeClr val="bg1"/>
                </a:solidFill>
                <a:latin typeface="Arial"/>
                <a:cs typeface="Arial"/>
              </a:defRPr>
            </a:lvl1pPr>
          </a:lstStyle>
          <a:p>
            <a:r>
              <a:rPr lang="en-CA" dirty="0"/>
              <a:t>Click to edit Master title style</a:t>
            </a:r>
            <a:endParaRPr lang="en-US" dirty="0"/>
          </a:p>
        </p:txBody>
      </p:sp>
      <p:sp>
        <p:nvSpPr>
          <p:cNvPr id="10" name="Content Placeholder 2"/>
          <p:cNvSpPr>
            <a:spLocks noGrp="1"/>
          </p:cNvSpPr>
          <p:nvPr>
            <p:ph idx="1"/>
          </p:nvPr>
        </p:nvSpPr>
        <p:spPr>
          <a:xfrm>
            <a:off x="474135" y="1180495"/>
            <a:ext cx="9835277" cy="4945669"/>
          </a:xfrm>
        </p:spPr>
        <p:txBody>
          <a:bodyPr/>
          <a:lstStyle>
            <a:lvl1pPr>
              <a:buClr>
                <a:srgbClr val="7C4597"/>
              </a:buClr>
              <a:defRPr sz="3733">
                <a:latin typeface="Arial"/>
                <a:cs typeface="Arial"/>
              </a:defRPr>
            </a:lvl1pPr>
            <a:lvl2pPr>
              <a:buClr>
                <a:srgbClr val="7C4597"/>
              </a:buClr>
              <a:defRPr sz="3200">
                <a:latin typeface="Arial"/>
                <a:cs typeface="Arial"/>
              </a:defRPr>
            </a:lvl2pPr>
            <a:lvl3pPr>
              <a:buClr>
                <a:srgbClr val="7C4597"/>
              </a:buClr>
              <a:defRPr sz="2667">
                <a:latin typeface="Arial"/>
                <a:cs typeface="Arial"/>
              </a:defRPr>
            </a:lvl3pPr>
            <a:lvl4pPr>
              <a:buClr>
                <a:srgbClr val="7C4597"/>
              </a:buClr>
              <a:defRPr>
                <a:latin typeface="Arial"/>
                <a:cs typeface="Arial"/>
              </a:defRPr>
            </a:lvl4pPr>
            <a:lvl5pPr>
              <a:buClr>
                <a:srgbClr val="7C4597"/>
              </a:buClr>
              <a:defRPr>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480849" y="5711385"/>
            <a:ext cx="1539712" cy="829559"/>
          </a:xfrm>
          <a:prstGeom prst="rect">
            <a:avLst/>
          </a:prstGeom>
        </p:spPr>
      </p:pic>
      <p:sp>
        <p:nvSpPr>
          <p:cNvPr id="2" name="Rectangle 1"/>
          <p:cNvSpPr/>
          <p:nvPr userDrawn="1"/>
        </p:nvSpPr>
        <p:spPr>
          <a:xfrm>
            <a:off x="-3" y="6595673"/>
            <a:ext cx="12192003" cy="2623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txBox="1">
            <a:spLocks/>
          </p:cNvSpPr>
          <p:nvPr userDrawn="1"/>
        </p:nvSpPr>
        <p:spPr>
          <a:xfrm>
            <a:off x="11153453" y="6537472"/>
            <a:ext cx="1043551" cy="340537"/>
          </a:xfrm>
          <a:prstGeom prst="rect">
            <a:avLst/>
          </a:prstGeom>
        </p:spPr>
        <p:txBody>
          <a:bodyPr vert="horz" lIns="121920" tIns="60960" rIns="121920" bIns="60960" rtlCol="0" anchor="ctr">
            <a:normAutofit/>
          </a:bodyPr>
          <a:lstStyle>
            <a:lvl1pPr algn="l" defTabSz="457200" rtl="0" eaLnBrk="1" latinLnBrk="0" hangingPunct="1">
              <a:spcBef>
                <a:spcPct val="0"/>
              </a:spcBef>
              <a:buNone/>
              <a:defRPr sz="3800" kern="1200">
                <a:solidFill>
                  <a:schemeClr val="bg1"/>
                </a:solidFill>
                <a:latin typeface="Arial"/>
                <a:ea typeface="+mj-ea"/>
                <a:cs typeface="Arial"/>
              </a:defRPr>
            </a:lvl1pPr>
          </a:lstStyle>
          <a:p>
            <a:r>
              <a:rPr lang="en-US" sz="1333" dirty="0">
                <a:solidFill>
                  <a:srgbClr val="EC4C7F"/>
                </a:solidFill>
              </a:rPr>
              <a:t> #</a:t>
            </a:r>
            <a:r>
              <a:rPr lang="en-US" sz="1333" dirty="0" err="1">
                <a:solidFill>
                  <a:srgbClr val="EC4C7F"/>
                </a:solidFill>
              </a:rPr>
              <a:t>ossna</a:t>
            </a:r>
            <a:endParaRPr lang="en-US" sz="1333" b="1" dirty="0">
              <a:solidFill>
                <a:srgbClr val="EC4C7F"/>
              </a:solidFill>
            </a:endParaRPr>
          </a:p>
        </p:txBody>
      </p:sp>
    </p:spTree>
    <p:extLst>
      <p:ext uri="{BB962C8B-B14F-4D97-AF65-F5344CB8AC3E}">
        <p14:creationId xmlns:p14="http://schemas.microsoft.com/office/powerpoint/2010/main" val="4110906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4043B-669D-2540-AB11-0A28E341A1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62A1BF-81F4-CB42-B5DF-A8CD44F276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6694C-84B2-094C-8A6D-298954982EAC}"/>
              </a:ext>
            </a:extLst>
          </p:cNvPr>
          <p:cNvSpPr>
            <a:spLocks noGrp="1"/>
          </p:cNvSpPr>
          <p:nvPr>
            <p:ph type="dt" sz="half" idx="10"/>
          </p:nvPr>
        </p:nvSpPr>
        <p:spPr/>
        <p:txBody>
          <a:bodyPr/>
          <a:lstStyle/>
          <a:p>
            <a:fld id="{94F441C4-5D26-924B-A79A-A4278C74BC13}" type="datetimeFigureOut">
              <a:rPr lang="en-US" smtClean="0"/>
              <a:t>6/19/2020</a:t>
            </a:fld>
            <a:endParaRPr lang="en-US"/>
          </a:p>
        </p:txBody>
      </p:sp>
      <p:sp>
        <p:nvSpPr>
          <p:cNvPr id="5" name="Footer Placeholder 4">
            <a:extLst>
              <a:ext uri="{FF2B5EF4-FFF2-40B4-BE49-F238E27FC236}">
                <a16:creationId xmlns:a16="http://schemas.microsoft.com/office/drawing/2014/main" id="{BA338713-4D18-074D-AACE-3D43E3BF8C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D2DE0-2FEB-E748-8780-7B722FD7052E}"/>
              </a:ext>
            </a:extLst>
          </p:cNvPr>
          <p:cNvSpPr>
            <a:spLocks noGrp="1"/>
          </p:cNvSpPr>
          <p:nvPr>
            <p:ph type="sldNum" sz="quarter" idx="12"/>
          </p:nvPr>
        </p:nvSpPr>
        <p:spPr/>
        <p:txBody>
          <a:bodyPr/>
          <a:lstStyle/>
          <a:p>
            <a:fld id="{B8B63001-97F3-734E-A813-924216C11868}" type="slidenum">
              <a:rPr lang="en-US" smtClean="0"/>
              <a:t>‹#›</a:t>
            </a:fld>
            <a:endParaRPr lang="en-US"/>
          </a:p>
        </p:txBody>
      </p:sp>
    </p:spTree>
    <p:extLst>
      <p:ext uri="{BB962C8B-B14F-4D97-AF65-F5344CB8AC3E}">
        <p14:creationId xmlns:p14="http://schemas.microsoft.com/office/powerpoint/2010/main" val="26675353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735392"/>
            <a:ext cx="12192000" cy="58602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itle 1"/>
          <p:cNvSpPr>
            <a:spLocks noGrp="1"/>
          </p:cNvSpPr>
          <p:nvPr>
            <p:ph type="title"/>
          </p:nvPr>
        </p:nvSpPr>
        <p:spPr>
          <a:xfrm>
            <a:off x="395864" y="53889"/>
            <a:ext cx="11186537" cy="653979"/>
          </a:xfrm>
        </p:spPr>
        <p:txBody>
          <a:bodyPr>
            <a:normAutofit/>
          </a:bodyPr>
          <a:lstStyle>
            <a:lvl1pPr algn="l">
              <a:defRPr sz="3733">
                <a:solidFill>
                  <a:schemeClr val="bg1"/>
                </a:solidFill>
                <a:latin typeface="Arial"/>
                <a:cs typeface="Arial"/>
              </a:defRPr>
            </a:lvl1pPr>
          </a:lstStyle>
          <a:p>
            <a:r>
              <a:rPr lang="en-CA" dirty="0"/>
              <a:t>Click to edit Master title style</a:t>
            </a:r>
            <a:endParaRPr lang="en-US" dirty="0"/>
          </a:p>
        </p:txBody>
      </p:sp>
      <p:sp>
        <p:nvSpPr>
          <p:cNvPr id="10" name="Content Placeholder 2"/>
          <p:cNvSpPr>
            <a:spLocks noGrp="1"/>
          </p:cNvSpPr>
          <p:nvPr>
            <p:ph idx="1"/>
          </p:nvPr>
        </p:nvSpPr>
        <p:spPr>
          <a:xfrm>
            <a:off x="474135" y="1180495"/>
            <a:ext cx="9835277" cy="4945669"/>
          </a:xfrm>
        </p:spPr>
        <p:txBody>
          <a:bodyPr/>
          <a:lstStyle>
            <a:lvl1pPr>
              <a:buClr>
                <a:srgbClr val="7C4597"/>
              </a:buClr>
              <a:defRPr sz="3733">
                <a:latin typeface="Arial"/>
                <a:cs typeface="Arial"/>
              </a:defRPr>
            </a:lvl1pPr>
            <a:lvl2pPr>
              <a:buClr>
                <a:srgbClr val="7C4597"/>
              </a:buClr>
              <a:defRPr sz="3200">
                <a:latin typeface="Arial"/>
                <a:cs typeface="Arial"/>
              </a:defRPr>
            </a:lvl2pPr>
            <a:lvl3pPr>
              <a:buClr>
                <a:srgbClr val="7C4597"/>
              </a:buClr>
              <a:defRPr sz="2667">
                <a:latin typeface="Arial"/>
                <a:cs typeface="Arial"/>
              </a:defRPr>
            </a:lvl3pPr>
            <a:lvl4pPr>
              <a:buClr>
                <a:srgbClr val="7C4597"/>
              </a:buClr>
              <a:defRPr>
                <a:latin typeface="Arial"/>
                <a:cs typeface="Arial"/>
              </a:defRPr>
            </a:lvl4pPr>
            <a:lvl5pPr>
              <a:buClr>
                <a:srgbClr val="7C4597"/>
              </a:buClr>
              <a:defRPr>
                <a:latin typeface="Arial"/>
                <a:cs typeface="Arial"/>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pic>
        <p:nvPicPr>
          <p:cNvPr id="5" name="Picture 4"/>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0480849" y="5711385"/>
            <a:ext cx="1539712" cy="829559"/>
          </a:xfrm>
          <a:prstGeom prst="rect">
            <a:avLst/>
          </a:prstGeom>
        </p:spPr>
      </p:pic>
      <p:sp>
        <p:nvSpPr>
          <p:cNvPr id="2" name="Rectangle 1"/>
          <p:cNvSpPr/>
          <p:nvPr userDrawn="1"/>
        </p:nvSpPr>
        <p:spPr>
          <a:xfrm>
            <a:off x="-3" y="6595673"/>
            <a:ext cx="12192003" cy="26232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itle 1"/>
          <p:cNvSpPr txBox="1">
            <a:spLocks/>
          </p:cNvSpPr>
          <p:nvPr userDrawn="1"/>
        </p:nvSpPr>
        <p:spPr>
          <a:xfrm>
            <a:off x="11266577" y="6547148"/>
            <a:ext cx="1043551" cy="340537"/>
          </a:xfrm>
          <a:prstGeom prst="rect">
            <a:avLst/>
          </a:prstGeom>
        </p:spPr>
        <p:txBody>
          <a:bodyPr vert="horz" lIns="121920" tIns="60960" rIns="121920" bIns="60960" rtlCol="0" anchor="ctr">
            <a:normAutofit/>
          </a:bodyPr>
          <a:lstStyle>
            <a:lvl1pPr algn="l" defTabSz="457200" rtl="0" eaLnBrk="1" latinLnBrk="0" hangingPunct="1">
              <a:spcBef>
                <a:spcPct val="0"/>
              </a:spcBef>
              <a:buNone/>
              <a:defRPr sz="3800" kern="1200">
                <a:solidFill>
                  <a:schemeClr val="bg1"/>
                </a:solidFill>
                <a:latin typeface="Arial"/>
                <a:ea typeface="+mj-ea"/>
                <a:cs typeface="Arial"/>
              </a:defRPr>
            </a:lvl1pPr>
          </a:lstStyle>
          <a:p>
            <a:r>
              <a:rPr lang="en-US" sz="1333" dirty="0">
                <a:solidFill>
                  <a:srgbClr val="EC4C7F"/>
                </a:solidFill>
              </a:rPr>
              <a:t> #</a:t>
            </a:r>
            <a:r>
              <a:rPr lang="en-US" sz="1333" dirty="0" err="1">
                <a:solidFill>
                  <a:srgbClr val="EC4C7F"/>
                </a:solidFill>
              </a:rPr>
              <a:t>lfelc</a:t>
            </a:r>
            <a:endParaRPr lang="en-US" sz="1333" b="1" dirty="0">
              <a:solidFill>
                <a:srgbClr val="EC4C7F"/>
              </a:solidFill>
            </a:endParaRPr>
          </a:p>
        </p:txBody>
      </p:sp>
    </p:spTree>
    <p:extLst>
      <p:ext uri="{BB962C8B-B14F-4D97-AF65-F5344CB8AC3E}">
        <p14:creationId xmlns:p14="http://schemas.microsoft.com/office/powerpoint/2010/main" val="1572353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bg>
      <p:bgPr>
        <a:gradFill>
          <a:gsLst>
            <a:gs pos="100000">
              <a:srgbClr val="DB2430"/>
            </a:gs>
            <a:gs pos="18000">
              <a:srgbClr val="7C4496"/>
            </a:gs>
          </a:gsLst>
          <a:lin ang="5400000" scaled="0"/>
        </a:gradFill>
        <a:effectLst/>
      </p:bgPr>
    </p:bg>
    <p:spTree>
      <p:nvGrpSpPr>
        <p:cNvPr id="1" name=""/>
        <p:cNvGrpSpPr/>
        <p:nvPr/>
      </p:nvGrpSpPr>
      <p:grpSpPr>
        <a:xfrm>
          <a:off x="0" y="0"/>
          <a:ext cx="0" cy="0"/>
          <a:chOff x="0" y="0"/>
          <a:chExt cx="0" cy="0"/>
        </a:xfrm>
      </p:grpSpPr>
      <p:sp>
        <p:nvSpPr>
          <p:cNvPr id="6" name="Rectangle 5"/>
          <p:cNvSpPr/>
          <p:nvPr userDrawn="1"/>
        </p:nvSpPr>
        <p:spPr>
          <a:xfrm>
            <a:off x="1131217" y="0"/>
            <a:ext cx="11060783"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 y="3"/>
            <a:ext cx="12191995" cy="6857997"/>
          </a:xfrm>
          <a:prstGeom prst="rect">
            <a:avLst/>
          </a:prstGeom>
        </p:spPr>
      </p:pic>
      <p:sp>
        <p:nvSpPr>
          <p:cNvPr id="7" name="Text Placeholder 6"/>
          <p:cNvSpPr>
            <a:spLocks noGrp="1"/>
          </p:cNvSpPr>
          <p:nvPr>
            <p:ph type="body" sz="quarter" idx="10" hasCustomPrompt="1"/>
          </p:nvPr>
        </p:nvSpPr>
        <p:spPr>
          <a:xfrm>
            <a:off x="1612757" y="1918743"/>
            <a:ext cx="8746243" cy="3875600"/>
          </a:xfrm>
          <a:noFill/>
        </p:spPr>
        <p:txBody>
          <a:bodyPr lIns="360000" anchor="ctr">
            <a:noAutofit/>
          </a:bodyPr>
          <a:lstStyle>
            <a:lvl1pPr marL="0" indent="0" algn="l">
              <a:buNone/>
              <a:defRPr sz="6400" b="1" baseline="0">
                <a:solidFill>
                  <a:schemeClr val="tx1"/>
                </a:solidFill>
                <a:latin typeface="Arial"/>
                <a:cs typeface="Arial"/>
              </a:defRPr>
            </a:lvl1pPr>
            <a:lvl2pPr marL="609585" indent="0" algn="ctr">
              <a:buNone/>
              <a:defRPr sz="6400">
                <a:solidFill>
                  <a:schemeClr val="bg1"/>
                </a:solidFill>
                <a:latin typeface="Helvetica Neue Light"/>
                <a:cs typeface="Helvetica Neue Light"/>
              </a:defRPr>
            </a:lvl2pPr>
            <a:lvl3pPr marL="1219170" indent="0" algn="ctr">
              <a:buNone/>
              <a:defRPr sz="6400">
                <a:solidFill>
                  <a:schemeClr val="bg1"/>
                </a:solidFill>
                <a:latin typeface="Helvetica Neue Light"/>
                <a:cs typeface="Helvetica Neue Light"/>
              </a:defRPr>
            </a:lvl3pPr>
            <a:lvl4pPr marL="1828754" indent="0" algn="ctr">
              <a:buNone/>
              <a:defRPr sz="6400">
                <a:solidFill>
                  <a:schemeClr val="bg1"/>
                </a:solidFill>
                <a:latin typeface="Helvetica Neue Light"/>
                <a:cs typeface="Helvetica Neue Light"/>
              </a:defRPr>
            </a:lvl4pPr>
            <a:lvl5pPr marL="2438339" indent="0" algn="ctr">
              <a:buNone/>
              <a:defRPr sz="6400">
                <a:solidFill>
                  <a:schemeClr val="bg1"/>
                </a:solidFill>
                <a:latin typeface="Helvetica Neue Light"/>
                <a:cs typeface="Helvetica Neue Light"/>
              </a:defRPr>
            </a:lvl5pPr>
          </a:lstStyle>
          <a:p>
            <a:pPr lvl="0"/>
            <a:r>
              <a:rPr lang="en-CA" dirty="0"/>
              <a:t>Insert Title </a:t>
            </a:r>
            <a:br>
              <a:rPr lang="en-CA" dirty="0"/>
            </a:br>
            <a:r>
              <a:rPr lang="en-CA" dirty="0"/>
              <a:t>Here</a:t>
            </a:r>
            <a:endParaRPr lang="en-US" dirty="0"/>
          </a:p>
        </p:txBody>
      </p:sp>
    </p:spTree>
    <p:extLst>
      <p:ext uri="{BB962C8B-B14F-4D97-AF65-F5344CB8AC3E}">
        <p14:creationId xmlns:p14="http://schemas.microsoft.com/office/powerpoint/2010/main" val="3169659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B882B-959A-574D-A2EF-C89D37956D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A0812D-D3FB-BE4E-A0F2-1D06CDFC7E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A55A04-4C71-5B41-AED4-9A768E392039}"/>
              </a:ext>
            </a:extLst>
          </p:cNvPr>
          <p:cNvSpPr>
            <a:spLocks noGrp="1"/>
          </p:cNvSpPr>
          <p:nvPr>
            <p:ph type="dt" sz="half" idx="10"/>
          </p:nvPr>
        </p:nvSpPr>
        <p:spPr/>
        <p:txBody>
          <a:bodyPr/>
          <a:lstStyle/>
          <a:p>
            <a:fld id="{94F441C4-5D26-924B-A79A-A4278C74BC13}" type="datetimeFigureOut">
              <a:rPr lang="en-US" smtClean="0"/>
              <a:t>6/19/2020</a:t>
            </a:fld>
            <a:endParaRPr lang="en-US"/>
          </a:p>
        </p:txBody>
      </p:sp>
      <p:sp>
        <p:nvSpPr>
          <p:cNvPr id="5" name="Footer Placeholder 4">
            <a:extLst>
              <a:ext uri="{FF2B5EF4-FFF2-40B4-BE49-F238E27FC236}">
                <a16:creationId xmlns:a16="http://schemas.microsoft.com/office/drawing/2014/main" id="{6482D87F-214B-234F-89F4-108DD44D38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852F29-5B35-524F-832A-3A763435A45F}"/>
              </a:ext>
            </a:extLst>
          </p:cNvPr>
          <p:cNvSpPr>
            <a:spLocks noGrp="1"/>
          </p:cNvSpPr>
          <p:nvPr>
            <p:ph type="sldNum" sz="quarter" idx="12"/>
          </p:nvPr>
        </p:nvSpPr>
        <p:spPr/>
        <p:txBody>
          <a:bodyPr/>
          <a:lstStyle/>
          <a:p>
            <a:fld id="{B8B63001-97F3-734E-A813-924216C11868}" type="slidenum">
              <a:rPr lang="en-US" smtClean="0"/>
              <a:t>‹#›</a:t>
            </a:fld>
            <a:endParaRPr lang="en-US"/>
          </a:p>
        </p:txBody>
      </p:sp>
    </p:spTree>
    <p:extLst>
      <p:ext uri="{BB962C8B-B14F-4D97-AF65-F5344CB8AC3E}">
        <p14:creationId xmlns:p14="http://schemas.microsoft.com/office/powerpoint/2010/main" val="1010941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2E2C-192A-5844-A894-388EF20E88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4F0DB88-3C86-D344-A623-18E9DA41D6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A44370-BEDD-AA4D-93CA-E398E8D97F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52B0340-6BA5-6041-ABFE-FC729BCFEB52}"/>
              </a:ext>
            </a:extLst>
          </p:cNvPr>
          <p:cNvSpPr>
            <a:spLocks noGrp="1"/>
          </p:cNvSpPr>
          <p:nvPr>
            <p:ph type="dt" sz="half" idx="10"/>
          </p:nvPr>
        </p:nvSpPr>
        <p:spPr/>
        <p:txBody>
          <a:bodyPr/>
          <a:lstStyle/>
          <a:p>
            <a:fld id="{94F441C4-5D26-924B-A79A-A4278C74BC13}" type="datetimeFigureOut">
              <a:rPr lang="en-US" smtClean="0"/>
              <a:t>6/19/2020</a:t>
            </a:fld>
            <a:endParaRPr lang="en-US"/>
          </a:p>
        </p:txBody>
      </p:sp>
      <p:sp>
        <p:nvSpPr>
          <p:cNvPr id="6" name="Footer Placeholder 5">
            <a:extLst>
              <a:ext uri="{FF2B5EF4-FFF2-40B4-BE49-F238E27FC236}">
                <a16:creationId xmlns:a16="http://schemas.microsoft.com/office/drawing/2014/main" id="{DB7BDE27-AD97-714E-98C6-C6C1285DBF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498855-01D0-9F46-908B-2DF6F003DF02}"/>
              </a:ext>
            </a:extLst>
          </p:cNvPr>
          <p:cNvSpPr>
            <a:spLocks noGrp="1"/>
          </p:cNvSpPr>
          <p:nvPr>
            <p:ph type="sldNum" sz="quarter" idx="12"/>
          </p:nvPr>
        </p:nvSpPr>
        <p:spPr/>
        <p:txBody>
          <a:bodyPr/>
          <a:lstStyle/>
          <a:p>
            <a:fld id="{B8B63001-97F3-734E-A813-924216C11868}" type="slidenum">
              <a:rPr lang="en-US" smtClean="0"/>
              <a:t>‹#›</a:t>
            </a:fld>
            <a:endParaRPr lang="en-US"/>
          </a:p>
        </p:txBody>
      </p:sp>
    </p:spTree>
    <p:extLst>
      <p:ext uri="{BB962C8B-B14F-4D97-AF65-F5344CB8AC3E}">
        <p14:creationId xmlns:p14="http://schemas.microsoft.com/office/powerpoint/2010/main" val="420124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A0EFE-BBBE-4348-AFE9-8303313B18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1600E1-C84F-DA4A-9CAC-193A8AA546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C6BFCF-720E-FB4F-B9A7-51A29F99C0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E0085E-86A5-8744-9DF3-E3870407C7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ECC054-70A6-CC46-8381-ACE98BC850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1D6795-D4D9-5946-98C2-E7721B8E4895}"/>
              </a:ext>
            </a:extLst>
          </p:cNvPr>
          <p:cNvSpPr>
            <a:spLocks noGrp="1"/>
          </p:cNvSpPr>
          <p:nvPr>
            <p:ph type="dt" sz="half" idx="10"/>
          </p:nvPr>
        </p:nvSpPr>
        <p:spPr/>
        <p:txBody>
          <a:bodyPr/>
          <a:lstStyle/>
          <a:p>
            <a:fld id="{94F441C4-5D26-924B-A79A-A4278C74BC13}" type="datetimeFigureOut">
              <a:rPr lang="en-US" smtClean="0"/>
              <a:t>6/19/2020</a:t>
            </a:fld>
            <a:endParaRPr lang="en-US"/>
          </a:p>
        </p:txBody>
      </p:sp>
      <p:sp>
        <p:nvSpPr>
          <p:cNvPr id="8" name="Footer Placeholder 7">
            <a:extLst>
              <a:ext uri="{FF2B5EF4-FFF2-40B4-BE49-F238E27FC236}">
                <a16:creationId xmlns:a16="http://schemas.microsoft.com/office/drawing/2014/main" id="{913932A3-CD97-8541-BBC9-8EFCF0AF1C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A62836-8816-EE40-8C60-4CE847CB8DA9}"/>
              </a:ext>
            </a:extLst>
          </p:cNvPr>
          <p:cNvSpPr>
            <a:spLocks noGrp="1"/>
          </p:cNvSpPr>
          <p:nvPr>
            <p:ph type="sldNum" sz="quarter" idx="12"/>
          </p:nvPr>
        </p:nvSpPr>
        <p:spPr/>
        <p:txBody>
          <a:bodyPr/>
          <a:lstStyle/>
          <a:p>
            <a:fld id="{B8B63001-97F3-734E-A813-924216C11868}" type="slidenum">
              <a:rPr lang="en-US" smtClean="0"/>
              <a:t>‹#›</a:t>
            </a:fld>
            <a:endParaRPr lang="en-US"/>
          </a:p>
        </p:txBody>
      </p:sp>
    </p:spTree>
    <p:extLst>
      <p:ext uri="{BB962C8B-B14F-4D97-AF65-F5344CB8AC3E}">
        <p14:creationId xmlns:p14="http://schemas.microsoft.com/office/powerpoint/2010/main" val="2095977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6DD6B-BD02-D24D-9CA0-AC3F8947B1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2327E9B-5D4D-144C-87BE-E605C64BB20B}"/>
              </a:ext>
            </a:extLst>
          </p:cNvPr>
          <p:cNvSpPr>
            <a:spLocks noGrp="1"/>
          </p:cNvSpPr>
          <p:nvPr>
            <p:ph type="dt" sz="half" idx="10"/>
          </p:nvPr>
        </p:nvSpPr>
        <p:spPr/>
        <p:txBody>
          <a:bodyPr/>
          <a:lstStyle/>
          <a:p>
            <a:fld id="{94F441C4-5D26-924B-A79A-A4278C74BC13}" type="datetimeFigureOut">
              <a:rPr lang="en-US" smtClean="0"/>
              <a:t>6/19/2020</a:t>
            </a:fld>
            <a:endParaRPr lang="en-US"/>
          </a:p>
        </p:txBody>
      </p:sp>
      <p:sp>
        <p:nvSpPr>
          <p:cNvPr id="4" name="Footer Placeholder 3">
            <a:extLst>
              <a:ext uri="{FF2B5EF4-FFF2-40B4-BE49-F238E27FC236}">
                <a16:creationId xmlns:a16="http://schemas.microsoft.com/office/drawing/2014/main" id="{F8E5F70E-BB54-2349-85D5-CF4E41559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CAE3A40-D2C2-2648-A7AC-EB3C45246CC5}"/>
              </a:ext>
            </a:extLst>
          </p:cNvPr>
          <p:cNvSpPr>
            <a:spLocks noGrp="1"/>
          </p:cNvSpPr>
          <p:nvPr>
            <p:ph type="sldNum" sz="quarter" idx="12"/>
          </p:nvPr>
        </p:nvSpPr>
        <p:spPr/>
        <p:txBody>
          <a:bodyPr/>
          <a:lstStyle/>
          <a:p>
            <a:fld id="{B8B63001-97F3-734E-A813-924216C11868}" type="slidenum">
              <a:rPr lang="en-US" smtClean="0"/>
              <a:t>‹#›</a:t>
            </a:fld>
            <a:endParaRPr lang="en-US"/>
          </a:p>
        </p:txBody>
      </p:sp>
    </p:spTree>
    <p:extLst>
      <p:ext uri="{BB962C8B-B14F-4D97-AF65-F5344CB8AC3E}">
        <p14:creationId xmlns:p14="http://schemas.microsoft.com/office/powerpoint/2010/main" val="140394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C14044-0055-E548-BB1C-193E5FA788D4}"/>
              </a:ext>
            </a:extLst>
          </p:cNvPr>
          <p:cNvSpPr>
            <a:spLocks noGrp="1"/>
          </p:cNvSpPr>
          <p:nvPr>
            <p:ph type="dt" sz="half" idx="10"/>
          </p:nvPr>
        </p:nvSpPr>
        <p:spPr/>
        <p:txBody>
          <a:bodyPr/>
          <a:lstStyle/>
          <a:p>
            <a:fld id="{94F441C4-5D26-924B-A79A-A4278C74BC13}" type="datetimeFigureOut">
              <a:rPr lang="en-US" smtClean="0"/>
              <a:t>6/19/2020</a:t>
            </a:fld>
            <a:endParaRPr lang="en-US"/>
          </a:p>
        </p:txBody>
      </p:sp>
      <p:sp>
        <p:nvSpPr>
          <p:cNvPr id="3" name="Footer Placeholder 2">
            <a:extLst>
              <a:ext uri="{FF2B5EF4-FFF2-40B4-BE49-F238E27FC236}">
                <a16:creationId xmlns:a16="http://schemas.microsoft.com/office/drawing/2014/main" id="{CE40DA0E-8FD5-5146-9805-EA9B8709A9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151804-E77F-9048-B853-203C84DD338C}"/>
              </a:ext>
            </a:extLst>
          </p:cNvPr>
          <p:cNvSpPr>
            <a:spLocks noGrp="1"/>
          </p:cNvSpPr>
          <p:nvPr>
            <p:ph type="sldNum" sz="quarter" idx="12"/>
          </p:nvPr>
        </p:nvSpPr>
        <p:spPr/>
        <p:txBody>
          <a:bodyPr/>
          <a:lstStyle/>
          <a:p>
            <a:fld id="{B8B63001-97F3-734E-A813-924216C11868}" type="slidenum">
              <a:rPr lang="en-US" smtClean="0"/>
              <a:t>‹#›</a:t>
            </a:fld>
            <a:endParaRPr lang="en-US"/>
          </a:p>
        </p:txBody>
      </p:sp>
    </p:spTree>
    <p:extLst>
      <p:ext uri="{BB962C8B-B14F-4D97-AF65-F5344CB8AC3E}">
        <p14:creationId xmlns:p14="http://schemas.microsoft.com/office/powerpoint/2010/main" val="4067373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B3B2C-A343-1646-AB5B-7E19130DF6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626F49-B080-204D-B03F-649A4CA2A5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D6EA5C-C5DC-4F48-BDB6-04F79450D1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E9A273A-289E-4E4F-90EB-18610B1218B8}"/>
              </a:ext>
            </a:extLst>
          </p:cNvPr>
          <p:cNvSpPr>
            <a:spLocks noGrp="1"/>
          </p:cNvSpPr>
          <p:nvPr>
            <p:ph type="dt" sz="half" idx="10"/>
          </p:nvPr>
        </p:nvSpPr>
        <p:spPr/>
        <p:txBody>
          <a:bodyPr/>
          <a:lstStyle/>
          <a:p>
            <a:fld id="{94F441C4-5D26-924B-A79A-A4278C74BC13}" type="datetimeFigureOut">
              <a:rPr lang="en-US" smtClean="0"/>
              <a:t>6/19/2020</a:t>
            </a:fld>
            <a:endParaRPr lang="en-US"/>
          </a:p>
        </p:txBody>
      </p:sp>
      <p:sp>
        <p:nvSpPr>
          <p:cNvPr id="6" name="Footer Placeholder 5">
            <a:extLst>
              <a:ext uri="{FF2B5EF4-FFF2-40B4-BE49-F238E27FC236}">
                <a16:creationId xmlns:a16="http://schemas.microsoft.com/office/drawing/2014/main" id="{7C5F75F4-4573-7E4D-BDD3-C530F8E1BD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CD8765-9AE2-DE46-9A3B-35D8F2402F6F}"/>
              </a:ext>
            </a:extLst>
          </p:cNvPr>
          <p:cNvSpPr>
            <a:spLocks noGrp="1"/>
          </p:cNvSpPr>
          <p:nvPr>
            <p:ph type="sldNum" sz="quarter" idx="12"/>
          </p:nvPr>
        </p:nvSpPr>
        <p:spPr/>
        <p:txBody>
          <a:bodyPr/>
          <a:lstStyle/>
          <a:p>
            <a:fld id="{B8B63001-97F3-734E-A813-924216C11868}" type="slidenum">
              <a:rPr lang="en-US" smtClean="0"/>
              <a:t>‹#›</a:t>
            </a:fld>
            <a:endParaRPr lang="en-US"/>
          </a:p>
        </p:txBody>
      </p:sp>
    </p:spTree>
    <p:extLst>
      <p:ext uri="{BB962C8B-B14F-4D97-AF65-F5344CB8AC3E}">
        <p14:creationId xmlns:p14="http://schemas.microsoft.com/office/powerpoint/2010/main" val="88441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9943E-7874-4C4A-AD71-4E2141F25A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B739AE-FFC7-7C49-BA77-00DBCC0010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8CE388-2229-C748-B11A-EA56300510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808B01-822A-9747-82CA-217EE9B549AC}"/>
              </a:ext>
            </a:extLst>
          </p:cNvPr>
          <p:cNvSpPr>
            <a:spLocks noGrp="1"/>
          </p:cNvSpPr>
          <p:nvPr>
            <p:ph type="dt" sz="half" idx="10"/>
          </p:nvPr>
        </p:nvSpPr>
        <p:spPr/>
        <p:txBody>
          <a:bodyPr/>
          <a:lstStyle/>
          <a:p>
            <a:fld id="{94F441C4-5D26-924B-A79A-A4278C74BC13}" type="datetimeFigureOut">
              <a:rPr lang="en-US" smtClean="0"/>
              <a:t>6/19/2020</a:t>
            </a:fld>
            <a:endParaRPr lang="en-US"/>
          </a:p>
        </p:txBody>
      </p:sp>
      <p:sp>
        <p:nvSpPr>
          <p:cNvPr id="6" name="Footer Placeholder 5">
            <a:extLst>
              <a:ext uri="{FF2B5EF4-FFF2-40B4-BE49-F238E27FC236}">
                <a16:creationId xmlns:a16="http://schemas.microsoft.com/office/drawing/2014/main" id="{6B247250-6DF6-F84D-AAB1-C13BF01B7A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135DF3-1FCF-C74B-9DAB-00861CFFA296}"/>
              </a:ext>
            </a:extLst>
          </p:cNvPr>
          <p:cNvSpPr>
            <a:spLocks noGrp="1"/>
          </p:cNvSpPr>
          <p:nvPr>
            <p:ph type="sldNum" sz="quarter" idx="12"/>
          </p:nvPr>
        </p:nvSpPr>
        <p:spPr/>
        <p:txBody>
          <a:bodyPr/>
          <a:lstStyle/>
          <a:p>
            <a:fld id="{B8B63001-97F3-734E-A813-924216C11868}" type="slidenum">
              <a:rPr lang="en-US" smtClean="0"/>
              <a:t>‹#›</a:t>
            </a:fld>
            <a:endParaRPr lang="en-US"/>
          </a:p>
        </p:txBody>
      </p:sp>
    </p:spTree>
    <p:extLst>
      <p:ext uri="{BB962C8B-B14F-4D97-AF65-F5344CB8AC3E}">
        <p14:creationId xmlns:p14="http://schemas.microsoft.com/office/powerpoint/2010/main" val="4006244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5D2155-583C-FE41-9920-6DDDD51901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FE5CEC-3F08-5141-ACCF-31ECB4DCE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B825B-93D0-724C-A503-F5E1B243E9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F441C4-5D26-924B-A79A-A4278C74BC13}" type="datetimeFigureOut">
              <a:rPr lang="en-US" smtClean="0"/>
              <a:t>6/19/2020</a:t>
            </a:fld>
            <a:endParaRPr lang="en-US"/>
          </a:p>
        </p:txBody>
      </p:sp>
      <p:sp>
        <p:nvSpPr>
          <p:cNvPr id="5" name="Footer Placeholder 4">
            <a:extLst>
              <a:ext uri="{FF2B5EF4-FFF2-40B4-BE49-F238E27FC236}">
                <a16:creationId xmlns:a16="http://schemas.microsoft.com/office/drawing/2014/main" id="{98F72E79-8967-DE42-9290-FA2CC57DAF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D4EDBBC-FC8C-7D40-B5BC-A82D93F826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3001-97F3-734E-A813-924216C11868}" type="slidenum">
              <a:rPr lang="en-US" smtClean="0"/>
              <a:t>‹#›</a:t>
            </a:fld>
            <a:endParaRPr lang="en-US"/>
          </a:p>
        </p:txBody>
      </p:sp>
    </p:spTree>
    <p:extLst>
      <p:ext uri="{BB962C8B-B14F-4D97-AF65-F5344CB8AC3E}">
        <p14:creationId xmlns:p14="http://schemas.microsoft.com/office/powerpoint/2010/main" val="2435979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718319"/>
          </a:xfrm>
          <a:prstGeom prst="rect">
            <a:avLst/>
          </a:prstGeom>
        </p:spPr>
        <p:txBody>
          <a:bodyPr vert="horz" lIns="91440" tIns="45720" rIns="91440" bIns="45720" rtlCol="0" anchor="ctr">
            <a:noAutofit/>
          </a:bodyPr>
          <a:lstStyle/>
          <a:p>
            <a:r>
              <a:rPr lang="en-CA" dirty="0"/>
              <a:t>Click to edit Master title style</a:t>
            </a:r>
            <a:endParaRPr lang="en-US" dirty="0"/>
          </a:p>
        </p:txBody>
      </p:sp>
      <p:sp>
        <p:nvSpPr>
          <p:cNvPr id="3" name="Text Placeholder 2"/>
          <p:cNvSpPr>
            <a:spLocks noGrp="1"/>
          </p:cNvSpPr>
          <p:nvPr>
            <p:ph type="body" idx="1"/>
          </p:nvPr>
        </p:nvSpPr>
        <p:spPr>
          <a:xfrm>
            <a:off x="609600" y="1600201"/>
            <a:ext cx="10972800" cy="4303648"/>
          </a:xfrm>
          <a:prstGeom prst="rect">
            <a:avLst/>
          </a:prstGeom>
        </p:spPr>
        <p:txBody>
          <a:bodyPr vert="horz" lIns="91440" tIns="45720" rIns="91440" bIns="45720" rtlCol="0">
            <a:normAutofit/>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3971775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609585" rtl="0" eaLnBrk="1" latinLnBrk="0" hangingPunct="1">
        <a:spcBef>
          <a:spcPct val="0"/>
        </a:spcBef>
        <a:buNone/>
        <a:defRPr sz="5067" kern="1200">
          <a:solidFill>
            <a:schemeClr val="bg1"/>
          </a:solidFill>
          <a:latin typeface="Arial"/>
          <a:ea typeface="+mj-ea"/>
          <a:cs typeface="Arial"/>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Arial"/>
          <a:ea typeface="+mn-ea"/>
          <a:cs typeface="Arial"/>
        </a:defRPr>
      </a:lvl1pPr>
      <a:lvl2pPr marL="990575" indent="-380990" algn="l" defTabSz="609585" rtl="0" eaLnBrk="1" latinLnBrk="0" hangingPunct="1">
        <a:spcBef>
          <a:spcPct val="20000"/>
        </a:spcBef>
        <a:buFont typeface="Arial"/>
        <a:buChar char="–"/>
        <a:defRPr sz="3733" kern="1200">
          <a:solidFill>
            <a:schemeClr val="tx1"/>
          </a:solidFill>
          <a:latin typeface="Arial"/>
          <a:ea typeface="+mn-ea"/>
          <a:cs typeface="Arial"/>
        </a:defRPr>
      </a:lvl2pPr>
      <a:lvl3pPr marL="1523962" indent="-304792" algn="l" defTabSz="609585" rtl="0" eaLnBrk="1" latinLnBrk="0" hangingPunct="1">
        <a:spcBef>
          <a:spcPct val="20000"/>
        </a:spcBef>
        <a:buFont typeface="Arial"/>
        <a:buChar char="•"/>
        <a:defRPr sz="3200" kern="1200">
          <a:solidFill>
            <a:schemeClr val="tx1"/>
          </a:solidFill>
          <a:latin typeface="Arial"/>
          <a:ea typeface="+mn-ea"/>
          <a:cs typeface="Arial"/>
        </a:defRPr>
      </a:lvl3pPr>
      <a:lvl4pPr marL="2133547" indent="-304792" algn="l" defTabSz="609585" rtl="0" eaLnBrk="1" latinLnBrk="0" hangingPunct="1">
        <a:spcBef>
          <a:spcPct val="20000"/>
        </a:spcBef>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s://i2c.wiki.kernel.org/" TargetMode="External"/><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mailto:majordomo@vger.kernel.org?body=unsubscribe%20linux-i2c" TargetMode="External"/><Relationship Id="rId2" Type="http://schemas.openxmlformats.org/officeDocument/2006/relationships/hyperlink" Target="mailto:majordomo@vger.kernel.org?body=subscribe%20linux-i2c" TargetMode="External"/><Relationship Id="rId1" Type="http://schemas.openxmlformats.org/officeDocument/2006/relationships/slideLayout" Target="../slideLayouts/slideLayout20.xml"/><Relationship Id="rId5" Type="http://schemas.openxmlformats.org/officeDocument/2006/relationships/hyperlink" Target="http://www.spinics.net/lists/linux-i2c/" TargetMode="External"/><Relationship Id="rId4" Type="http://schemas.openxmlformats.org/officeDocument/2006/relationships/hyperlink" Target="http://marc.info/?l=linux-i2c"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s://www.kernel.org/doc/Documentation/i2c/summary" TargetMode="Externa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hyperlink" Target="https://www.kernel.org/doc/Documentation/i2c/summary" TargetMode="Externa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hyperlink" Target="https://www.kernel.org/doc/Documentation/i2c/slave-interface" TargetMode="Externa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hyperlink" Target="https://www.kernel.org/doc/Documentation/i2c/instantiating-devices" TargetMode="Externa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hyperlink" Target="https://www.kernel.org/doc/Documentation/i2c/dev-interface" TargetMode="Externa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hyperlink" Target="https://creativecommons.org/licenses/by-sa/3.0/legalcode" TargetMode="External"/><Relationship Id="rId2" Type="http://schemas.openxmlformats.org/officeDocument/2006/relationships/hyperlink" Target="https://en.wikipedia.org/wiki/I&#178;C" TargetMode="External"/><Relationship Id="rId1" Type="http://schemas.openxmlformats.org/officeDocument/2006/relationships/slideLayout" Target="../slideLayouts/slideLayout20.xml"/><Relationship Id="rId6" Type="http://schemas.openxmlformats.org/officeDocument/2006/relationships/hyperlink" Target="https://commons.wikimedia.org/wiki/File:I2C.svg" TargetMode="External"/><Relationship Id="rId5" Type="http://schemas.openxmlformats.org/officeDocument/2006/relationships/hyperlink" Target="https://en.wikipedia.org/wiki/user:Cburnett" TargetMode="Externa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0.xml"/><Relationship Id="rId6" Type="http://schemas.openxmlformats.org/officeDocument/2006/relationships/hyperlink" Target="https://creativecommons.org/licenses/by-sa/3.0/legalcode" TargetMode="External"/><Relationship Id="rId5" Type="http://schemas.openxmlformats.org/officeDocument/2006/relationships/hyperlink" Target="https://commons.wikimedia.org/wiki/File:SPI_8-bit_circular_transfer.svg" TargetMode="External"/><Relationship Id="rId4" Type="http://schemas.openxmlformats.org/officeDocument/2006/relationships/hyperlink" Target="https://en.wikipedia.org/wiki/user:Cburnett"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hyperlink" Target="mailto:majordomo@vger.kernel.org?body=unsubscribe%20linux-spi" TargetMode="External"/><Relationship Id="rId2" Type="http://schemas.openxmlformats.org/officeDocument/2006/relationships/hyperlink" Target="mailto:majordomo@vger.kernel.org?body=subscribe%20linux-spi" TargetMode="External"/><Relationship Id="rId1" Type="http://schemas.openxmlformats.org/officeDocument/2006/relationships/slideLayout" Target="../slideLayouts/slideLayout20.xml"/><Relationship Id="rId4" Type="http://schemas.openxmlformats.org/officeDocument/2006/relationships/hyperlink" Target="http://marc.info/?l=linux-spi" TargetMode="External"/></Relationships>
</file>

<file path=ppt/slides/_rels/slide43.xml.rels><?xml version="1.0" encoding="UTF-8" standalone="yes"?>
<Relationships xmlns="http://schemas.openxmlformats.org/package/2006/relationships"><Relationship Id="rId2" Type="http://schemas.openxmlformats.org/officeDocument/2006/relationships/hyperlink" Target="https://www.kernel.org/doc/html/v4.14/driver-api/spi.html#c.spi_controller" TargetMode="Externa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hyperlink" Target="https://www.kernel.org/doc/Documentation/spi/spidev" TargetMode="Externa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hyperlink" Target="https://www.kernel.org/doc/Documentation/spi/spidev" TargetMode="Externa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2" Type="http://schemas.openxmlformats.org/officeDocument/2006/relationships/hyperlink" Target="https://github.com/mwelling/spi-test/" TargetMode="Externa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7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45057" y="2199227"/>
            <a:ext cx="8907173" cy="1114342"/>
          </a:xfrm>
        </p:spPr>
        <p:txBody>
          <a:bodyPr anchor="ctr"/>
          <a:lstStyle/>
          <a:p>
            <a:r>
              <a:rPr lang="en-US" sz="2400" b="0" dirty="0"/>
              <a:t>Introduction to I2C and SPI both in-kernel and in user space.</a:t>
            </a:r>
            <a:endParaRPr lang="en-US" sz="2400" dirty="0"/>
          </a:p>
        </p:txBody>
      </p:sp>
      <p:sp>
        <p:nvSpPr>
          <p:cNvPr id="6" name="Text Placeholder 5"/>
          <p:cNvSpPr>
            <a:spLocks noGrp="1"/>
          </p:cNvSpPr>
          <p:nvPr>
            <p:ph type="body" sz="quarter" idx="11"/>
          </p:nvPr>
        </p:nvSpPr>
        <p:spPr>
          <a:xfrm>
            <a:off x="445058" y="4037845"/>
            <a:ext cx="4688257" cy="1258431"/>
          </a:xfrm>
        </p:spPr>
        <p:txBody>
          <a:bodyPr anchor="ctr"/>
          <a:lstStyle/>
          <a:p>
            <a:r>
              <a:rPr lang="en-US" sz="2000" dirty="0"/>
              <a:t>Michael Welling</a:t>
            </a:r>
          </a:p>
          <a:p>
            <a:r>
              <a:rPr lang="en-US" sz="2000" dirty="0"/>
              <a:t>Founder</a:t>
            </a:r>
          </a:p>
          <a:p>
            <a:r>
              <a:rPr lang="en-US" sz="2000" dirty="0"/>
              <a:t>QWERTY Embedded Design, LLC</a:t>
            </a:r>
          </a:p>
        </p:txBody>
      </p:sp>
      <p:sp>
        <p:nvSpPr>
          <p:cNvPr id="10" name="Title 1"/>
          <p:cNvSpPr txBox="1">
            <a:spLocks/>
          </p:cNvSpPr>
          <p:nvPr/>
        </p:nvSpPr>
        <p:spPr>
          <a:xfrm>
            <a:off x="445057" y="5960032"/>
            <a:ext cx="1539712" cy="462441"/>
          </a:xfrm>
          <a:prstGeom prst="rect">
            <a:avLst/>
          </a:prstGeom>
        </p:spPr>
        <p:txBody>
          <a:bodyPr vert="horz" lIns="121920" tIns="60960" rIns="121920" bIns="60960" rtlCol="0" anchor="ctr">
            <a:normAutofit/>
          </a:bodyPr>
          <a:lstStyle>
            <a:lvl1pPr algn="l" defTabSz="457200" rtl="0" eaLnBrk="1" latinLnBrk="0" hangingPunct="1">
              <a:spcBef>
                <a:spcPct val="0"/>
              </a:spcBef>
              <a:buNone/>
              <a:defRPr sz="3800" kern="1200">
                <a:solidFill>
                  <a:schemeClr val="bg1"/>
                </a:solidFill>
                <a:latin typeface="Arial"/>
                <a:ea typeface="+mj-ea"/>
                <a:cs typeface="Arial"/>
              </a:defRPr>
            </a:lvl1pPr>
          </a:lstStyle>
          <a:p>
            <a:pPr defTabSz="609585"/>
            <a:r>
              <a:rPr lang="en-US" sz="2000" dirty="0">
                <a:solidFill>
                  <a:prstClr val="white"/>
                </a:solidFill>
              </a:rPr>
              <a:t>#</a:t>
            </a:r>
            <a:r>
              <a:rPr lang="en-US" sz="2000" dirty="0" err="1">
                <a:solidFill>
                  <a:prstClr val="white"/>
                </a:solidFill>
              </a:rPr>
              <a:t>lfelc</a:t>
            </a:r>
            <a:endParaRPr lang="en-US" sz="2000" b="1" dirty="0">
              <a:solidFill>
                <a:srgbClr val="8ABA55"/>
              </a:solidFill>
            </a:endParaRPr>
          </a:p>
        </p:txBody>
      </p:sp>
      <p:sp>
        <p:nvSpPr>
          <p:cNvPr id="11" name="Title 1"/>
          <p:cNvSpPr txBox="1">
            <a:spLocks/>
          </p:cNvSpPr>
          <p:nvPr/>
        </p:nvSpPr>
        <p:spPr>
          <a:xfrm>
            <a:off x="1214912" y="5960032"/>
            <a:ext cx="2370259" cy="462441"/>
          </a:xfrm>
          <a:prstGeom prst="rect">
            <a:avLst/>
          </a:prstGeom>
        </p:spPr>
        <p:txBody>
          <a:bodyPr vert="horz" lIns="121920" tIns="60960" rIns="121920" bIns="60960" rtlCol="0" anchor="ctr">
            <a:normAutofit fontScale="85000" lnSpcReduction="10000"/>
          </a:bodyPr>
          <a:lstStyle>
            <a:lvl1pPr algn="l" defTabSz="457200" rtl="0" eaLnBrk="1" latinLnBrk="0" hangingPunct="1">
              <a:spcBef>
                <a:spcPct val="0"/>
              </a:spcBef>
              <a:buNone/>
              <a:defRPr sz="3800" kern="1200">
                <a:solidFill>
                  <a:schemeClr val="bg1"/>
                </a:solidFill>
                <a:latin typeface="Arial"/>
                <a:ea typeface="+mj-ea"/>
                <a:cs typeface="Arial"/>
              </a:defRPr>
            </a:lvl1pPr>
          </a:lstStyle>
          <a:p>
            <a:pPr defTabSz="609585"/>
            <a:r>
              <a:rPr lang="en-CA" sz="2000" dirty="0">
                <a:solidFill>
                  <a:prstClr val="white"/>
                </a:solidFill>
              </a:rPr>
              <a:t>@QwertyEmbedded</a:t>
            </a:r>
          </a:p>
        </p:txBody>
      </p:sp>
    </p:spTree>
    <p:extLst>
      <p:ext uri="{BB962C8B-B14F-4D97-AF65-F5344CB8AC3E}">
        <p14:creationId xmlns:p14="http://schemas.microsoft.com/office/powerpoint/2010/main" val="2060637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I2C Subsystem</a:t>
            </a:r>
          </a:p>
        </p:txBody>
      </p:sp>
      <p:pic>
        <p:nvPicPr>
          <p:cNvPr id="4" name="Content Placeholder 3">
            <a:extLst>
              <a:ext uri="{FF2B5EF4-FFF2-40B4-BE49-F238E27FC236}">
                <a16:creationId xmlns:a16="http://schemas.microsoft.com/office/drawing/2014/main" id="{90CACA6C-C447-4B06-8326-2DD4C737225C}"/>
              </a:ext>
            </a:extLst>
          </p:cNvPr>
          <p:cNvPicPr>
            <a:picLocks noGrp="1" noChangeAspect="1"/>
          </p:cNvPicPr>
          <p:nvPr>
            <p:ph idx="1"/>
          </p:nvPr>
        </p:nvPicPr>
        <p:blipFill>
          <a:blip r:embed="rId2">
            <a:lum/>
            <a:alphaModFix/>
          </a:blip>
          <a:srcRect/>
          <a:stretch>
            <a:fillRect/>
          </a:stretch>
        </p:blipFill>
        <p:spPr>
          <a:xfrm>
            <a:off x="3521798" y="1209674"/>
            <a:ext cx="4307792" cy="4646831"/>
          </a:xfrm>
          <a:prstGeom prst="rect">
            <a:avLst/>
          </a:prstGeom>
          <a:noFill/>
          <a:ln>
            <a:noFill/>
          </a:ln>
        </p:spPr>
      </p:pic>
      <p:sp>
        <p:nvSpPr>
          <p:cNvPr id="5" name="TextBox 3">
            <a:extLst>
              <a:ext uri="{FF2B5EF4-FFF2-40B4-BE49-F238E27FC236}">
                <a16:creationId xmlns:a16="http://schemas.microsoft.com/office/drawing/2014/main" id="{CE79002F-2F87-43ED-AF1B-EEDB62046531}"/>
              </a:ext>
            </a:extLst>
          </p:cNvPr>
          <p:cNvSpPr txBox="1"/>
          <p:nvPr/>
        </p:nvSpPr>
        <p:spPr>
          <a:xfrm>
            <a:off x="4649032" y="6011991"/>
            <a:ext cx="2680200" cy="346320"/>
          </a:xfrm>
          <a:prstGeom prst="rect">
            <a:avLst/>
          </a:prstGeom>
          <a:noFill/>
          <a:ln>
            <a:noFill/>
          </a:ln>
        </p:spPr>
        <p:txBody>
          <a:bodyPr vert="horz" wrap="none" lIns="90000" tIns="45000" rIns="90000" bIns="45000" anchorCtr="0" compatLnSpc="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lnSpc>
                <a:spcPct val="100000"/>
              </a:lnSpc>
              <a:spcBef>
                <a:spcPts val="0"/>
              </a:spcBef>
              <a:spcAft>
                <a:spcPts val="0"/>
              </a:spcAft>
              <a:buNone/>
              <a:tabLst/>
            </a:pPr>
            <a:r>
              <a:rPr lang="en-US" sz="1800" b="0" i="0" u="none" strike="noStrike" kern="1200" cap="none">
                <a:ln>
                  <a:noFill/>
                </a:ln>
                <a:latin typeface="Liberation Sans" pitchFamily="18"/>
                <a:ea typeface="Droid Sans Fallback" pitchFamily="2"/>
                <a:cs typeface="FreeSans" pitchFamily="2"/>
                <a:hlinkClick r:id="rId3"/>
              </a:rPr>
              <a:t>https://i2c.wiki.kernel.org</a:t>
            </a:r>
          </a:p>
        </p:txBody>
      </p:sp>
    </p:spTree>
    <p:extLst>
      <p:ext uri="{BB962C8B-B14F-4D97-AF65-F5344CB8AC3E}">
        <p14:creationId xmlns:p14="http://schemas.microsoft.com/office/powerpoint/2010/main" val="4058500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I2C Subsystem</a:t>
            </a:r>
          </a:p>
        </p:txBody>
      </p:sp>
      <p:sp>
        <p:nvSpPr>
          <p:cNvPr id="7" name="TextBox 2">
            <a:extLst>
              <a:ext uri="{FF2B5EF4-FFF2-40B4-BE49-F238E27FC236}">
                <a16:creationId xmlns:a16="http://schemas.microsoft.com/office/drawing/2014/main" id="{320CA43E-DBAB-454B-AE3D-606A422151B6}"/>
              </a:ext>
            </a:extLst>
          </p:cNvPr>
          <p:cNvSpPr txBox="1">
            <a:spLocks noGrp="1"/>
          </p:cNvSpPr>
          <p:nvPr>
            <p:ph idx="1"/>
          </p:nvPr>
        </p:nvSpPr>
        <p:spPr>
          <a:xfrm>
            <a:off x="2838430" y="1760408"/>
            <a:ext cx="6515140" cy="3337184"/>
          </a:xfrm>
          <a:prstGeom prst="rect">
            <a:avLst/>
          </a:prstGeom>
          <a:noFill/>
          <a:ln w="0">
            <a:solidFill>
              <a:srgbClr val="3465A4"/>
            </a:solidFill>
            <a:prstDash val="solid"/>
          </a:ln>
        </p:spPr>
        <p:txBody>
          <a:bodyPr vert="horz" wrap="none" lIns="90000" tIns="45000" rIns="90000" bIns="45000" anchorCtr="0" compatLnSpc="0">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lnSpc>
                <a:spcPct val="100000"/>
              </a:lnSpc>
              <a:spcBef>
                <a:spcPts val="1191"/>
              </a:spcBef>
              <a:spcAft>
                <a:spcPts val="992"/>
              </a:spcAft>
              <a:buNone/>
              <a:tabLst/>
            </a:pPr>
            <a:r>
              <a:rPr lang="en-US" sz="2000" b="0" i="0" u="none" strike="noStrike" kern="1200" cap="none" dirty="0">
                <a:ln>
                  <a:noFill/>
                </a:ln>
                <a:latin typeface="Liberation Sans" pitchFamily="18"/>
                <a:ea typeface="Droid Sans Fallback" pitchFamily="2"/>
                <a:cs typeface="FreeSans" pitchFamily="2"/>
              </a:rPr>
              <a:t>List: linux-i2c;     ( </a:t>
            </a:r>
            <a:r>
              <a:rPr lang="en-US" sz="2000" b="0" i="0" u="none" strike="noStrike" kern="1200" cap="none" dirty="0">
                <a:ln>
                  <a:noFill/>
                </a:ln>
                <a:latin typeface="Liberation Sans" pitchFamily="18"/>
                <a:ea typeface="Droid Sans Fallback" pitchFamily="2"/>
                <a:cs typeface="FreeSans" pitchFamily="2"/>
                <a:hlinkClick r:id="rId2"/>
              </a:rPr>
              <a:t>subscribe</a:t>
            </a:r>
            <a:r>
              <a:rPr lang="en-US" sz="2000" b="0" i="0" u="none" strike="noStrike" kern="1200" cap="none" dirty="0">
                <a:ln>
                  <a:noFill/>
                </a:ln>
                <a:latin typeface="Liberation Sans" pitchFamily="18"/>
                <a:ea typeface="Droid Sans Fallback" pitchFamily="2"/>
                <a:cs typeface="FreeSans" pitchFamily="2"/>
              </a:rPr>
              <a:t> / </a:t>
            </a:r>
            <a:r>
              <a:rPr lang="en-US" sz="2000" b="0" i="0" u="none" strike="noStrike" kern="1200" cap="none" dirty="0">
                <a:ln>
                  <a:noFill/>
                </a:ln>
                <a:latin typeface="Liberation Sans" pitchFamily="18"/>
                <a:ea typeface="Droid Sans Fallback" pitchFamily="2"/>
                <a:cs typeface="FreeSans" pitchFamily="2"/>
                <a:hlinkClick r:id="rId3"/>
              </a:rPr>
              <a:t>unsubscribe</a:t>
            </a:r>
            <a:r>
              <a:rPr lang="en-US" sz="2000" b="0" i="0" u="none" strike="noStrike" kern="1200" cap="none" dirty="0">
                <a:ln>
                  <a:noFill/>
                </a:ln>
                <a:latin typeface="Liberation Sans" pitchFamily="18"/>
                <a:ea typeface="Droid Sans Fallback" pitchFamily="2"/>
                <a:cs typeface="FreeSans" pitchFamily="2"/>
              </a:rPr>
              <a:t> )</a:t>
            </a:r>
          </a:p>
          <a:p>
            <a:pPr marL="0" marR="0" lvl="0" indent="0" rtl="0" hangingPunct="0">
              <a:lnSpc>
                <a:spcPct val="100000"/>
              </a:lnSpc>
              <a:spcBef>
                <a:spcPts val="1191"/>
              </a:spcBef>
              <a:spcAft>
                <a:spcPts val="992"/>
              </a:spcAft>
              <a:buNone/>
              <a:tabLst/>
            </a:pPr>
            <a:r>
              <a:rPr lang="en-US" sz="2000" b="0" i="0" u="none" strike="noStrike" kern="1200" cap="none" dirty="0">
                <a:ln>
                  <a:noFill/>
                </a:ln>
                <a:latin typeface="Liberation Sans" pitchFamily="18"/>
                <a:ea typeface="Droid Sans Fallback" pitchFamily="2"/>
                <a:cs typeface="FreeSans" pitchFamily="2"/>
              </a:rPr>
              <a:t>Info:</a:t>
            </a:r>
          </a:p>
          <a:p>
            <a:pPr marL="0" marR="0" lvl="0" indent="0" rtl="0" hangingPunct="0">
              <a:lnSpc>
                <a:spcPct val="100000"/>
              </a:lnSpc>
              <a:spcBef>
                <a:spcPts val="1191"/>
              </a:spcBef>
              <a:spcAft>
                <a:spcPts val="992"/>
              </a:spcAft>
              <a:buNone/>
              <a:tabLst/>
            </a:pPr>
            <a:r>
              <a:rPr lang="en-US" sz="2000" b="0" i="0" u="none" strike="noStrike" kern="1200" cap="none" dirty="0">
                <a:ln>
                  <a:noFill/>
                </a:ln>
                <a:latin typeface="Liberation Sans" pitchFamily="18"/>
                <a:ea typeface="Droid Sans Fallback" pitchFamily="2"/>
                <a:cs typeface="FreeSans" pitchFamily="2"/>
              </a:rPr>
              <a:t>  </a:t>
            </a:r>
          </a:p>
          <a:p>
            <a:pPr marL="0" marR="0" lvl="0" indent="0" algn="l" rtl="0" hangingPunct="0">
              <a:lnSpc>
                <a:spcPct val="100000"/>
              </a:lnSpc>
              <a:spcBef>
                <a:spcPts val="0"/>
              </a:spcBef>
              <a:spcAft>
                <a:spcPts val="0"/>
              </a:spcAft>
              <a:buNone/>
              <a:tabLst/>
            </a:pPr>
            <a:r>
              <a:rPr lang="en-US" sz="2000" b="0" i="0" u="none" strike="noStrike" kern="1200" cap="none" dirty="0">
                <a:ln>
                  <a:noFill/>
                </a:ln>
                <a:latin typeface="Liberation Mono" pitchFamily="49"/>
                <a:ea typeface="Liberation Mono" pitchFamily="49"/>
                <a:cs typeface="Liberation Mono" pitchFamily="49"/>
              </a:rPr>
              <a:t>Linux kernel I2C bus layer mailing list.</a:t>
            </a:r>
          </a:p>
          <a:p>
            <a:pPr marL="0" marR="0" lvl="0" indent="0" algn="l" rtl="0" hangingPunct="0">
              <a:lnSpc>
                <a:spcPct val="100000"/>
              </a:lnSpc>
              <a:spcBef>
                <a:spcPts val="0"/>
              </a:spcBef>
              <a:spcAft>
                <a:spcPts val="0"/>
              </a:spcAft>
              <a:buNone/>
              <a:tabLst/>
            </a:pPr>
            <a:r>
              <a:rPr lang="en-US" sz="2000" b="0" i="0" u="none" strike="noStrike" kern="1200" cap="none" dirty="0">
                <a:ln>
                  <a:noFill/>
                </a:ln>
                <a:latin typeface="Liberation Mono" pitchFamily="49"/>
                <a:ea typeface="Liberation Mono" pitchFamily="49"/>
                <a:cs typeface="Liberation Mono" pitchFamily="49"/>
              </a:rPr>
              <a:t>Archives:</a:t>
            </a:r>
          </a:p>
          <a:p>
            <a:pPr marL="0" marR="0" lvl="0" indent="0" algn="l" rtl="0" hangingPunct="0">
              <a:lnSpc>
                <a:spcPct val="100000"/>
              </a:lnSpc>
              <a:spcBef>
                <a:spcPts val="0"/>
              </a:spcBef>
              <a:spcAft>
                <a:spcPts val="0"/>
              </a:spcAft>
              <a:buNone/>
              <a:tabLst/>
            </a:pPr>
            <a:r>
              <a:rPr lang="en-US" sz="2000" b="0" i="0" u="none" strike="noStrike" kern="1200" cap="none" dirty="0">
                <a:ln>
                  <a:noFill/>
                </a:ln>
                <a:latin typeface="Liberation Mono" pitchFamily="49"/>
                <a:ea typeface="Liberation Mono" pitchFamily="49"/>
                <a:cs typeface="Liberation Mono" pitchFamily="49"/>
              </a:rPr>
              <a:t>        </a:t>
            </a:r>
          </a:p>
          <a:p>
            <a:pPr marL="0" marR="0" lvl="0" indent="0" algn="l" rtl="0" hangingPunct="0">
              <a:lnSpc>
                <a:spcPct val="100000"/>
              </a:lnSpc>
              <a:spcBef>
                <a:spcPts val="0"/>
              </a:spcBef>
              <a:spcAft>
                <a:spcPts val="0"/>
              </a:spcAft>
              <a:buNone/>
              <a:tabLst/>
            </a:pPr>
            <a:r>
              <a:rPr lang="en-US" sz="2000" b="0" i="0" u="none" strike="noStrike" kern="1200" cap="none" dirty="0">
                <a:ln>
                  <a:noFill/>
                </a:ln>
                <a:latin typeface="Liberation Mono" pitchFamily="49"/>
                <a:ea typeface="Liberation Mono" pitchFamily="49"/>
                <a:cs typeface="Liberation Mono" pitchFamily="49"/>
                <a:hlinkClick r:id="rId4"/>
              </a:rPr>
              <a:t>http://marc.info/?l=linux-i2c</a:t>
            </a:r>
            <a:r>
              <a:rPr lang="en-US" sz="2000" b="0" i="0" u="none" strike="noStrike" kern="1200" cap="none" dirty="0">
                <a:ln>
                  <a:noFill/>
                </a:ln>
                <a:latin typeface="Liberation Mono" pitchFamily="49"/>
                <a:ea typeface="Liberation Mono" pitchFamily="49"/>
                <a:cs typeface="Liberation Mono" pitchFamily="49"/>
              </a:rPr>
              <a:t>        </a:t>
            </a:r>
          </a:p>
          <a:p>
            <a:pPr marL="0" marR="0" lvl="0" indent="0" algn="l" rtl="0" hangingPunct="0">
              <a:lnSpc>
                <a:spcPct val="100000"/>
              </a:lnSpc>
              <a:spcBef>
                <a:spcPts val="0"/>
              </a:spcBef>
              <a:spcAft>
                <a:spcPts val="0"/>
              </a:spcAft>
              <a:buNone/>
              <a:tabLst/>
            </a:pPr>
            <a:r>
              <a:rPr lang="en-US" sz="2000" b="0" i="0" u="none" strike="noStrike" kern="1200" cap="none" dirty="0">
                <a:ln>
                  <a:noFill/>
                </a:ln>
                <a:latin typeface="Liberation Mono" pitchFamily="49"/>
                <a:ea typeface="Liberation Mono" pitchFamily="49"/>
                <a:cs typeface="Liberation Mono" pitchFamily="49"/>
                <a:hlinkClick r:id="rId5"/>
              </a:rPr>
              <a:t>http://www.spinics.net/lists/linux-i2c/</a:t>
            </a:r>
          </a:p>
          <a:p>
            <a:pPr marL="0" marR="0" lvl="0" indent="0" algn="l" rtl="0" hangingPunct="0">
              <a:lnSpc>
                <a:spcPct val="100000"/>
              </a:lnSpc>
              <a:spcBef>
                <a:spcPts val="0"/>
              </a:spcBef>
              <a:spcAft>
                <a:spcPts val="0"/>
              </a:spcAft>
              <a:buNone/>
              <a:tabLst/>
            </a:pPr>
            <a:endParaRPr lang="en-US" sz="2000" b="0" i="0" u="none" strike="noStrike" kern="1200" cap="none" dirty="0">
              <a:ln>
                <a:noFill/>
              </a:ln>
              <a:latin typeface="Liberation Mono" pitchFamily="49"/>
              <a:ea typeface="Liberation Mono" pitchFamily="49"/>
              <a:cs typeface="Liberation Mono" pitchFamily="49"/>
            </a:endParaRPr>
          </a:p>
          <a:p>
            <a:pPr marL="0" marR="0" lvl="0" indent="0" algn="l" rtl="0" hangingPunct="0">
              <a:lnSpc>
                <a:spcPct val="100000"/>
              </a:lnSpc>
              <a:spcBef>
                <a:spcPts val="0"/>
              </a:spcBef>
              <a:spcAft>
                <a:spcPts val="0"/>
              </a:spcAft>
              <a:buNone/>
              <a:tabLst/>
            </a:pPr>
            <a:r>
              <a:rPr lang="en-US" sz="1000" b="0" i="0" u="none" strike="noStrike" kern="1200" cap="none" dirty="0">
                <a:ln>
                  <a:noFill/>
                </a:ln>
                <a:latin typeface="Liberation Mono" pitchFamily="49"/>
                <a:ea typeface="Liberation Mono" pitchFamily="49"/>
                <a:cs typeface="Liberation Mono" pitchFamily="49"/>
              </a:rPr>
              <a:t>  </a:t>
            </a:r>
          </a:p>
          <a:p>
            <a:pPr marL="0" marR="0" lvl="0" indent="0" algn="l" rtl="0" hangingPunct="0">
              <a:lnSpc>
                <a:spcPct val="100000"/>
              </a:lnSpc>
              <a:spcBef>
                <a:spcPts val="0"/>
              </a:spcBef>
              <a:spcAft>
                <a:spcPts val="0"/>
              </a:spcAft>
              <a:buNone/>
              <a:tabLst/>
            </a:pPr>
            <a:endParaRPr lang="en-US" sz="1000" b="0" i="0" u="none" strike="noStrike" kern="1200" cap="none" dirty="0">
              <a:ln>
                <a:noFill/>
              </a:ln>
              <a:latin typeface="Liberation Mono" pitchFamily="49"/>
              <a:ea typeface="Liberation Mono" pitchFamily="49"/>
              <a:cs typeface="Liberation Mono" pitchFamily="49"/>
            </a:endParaRPr>
          </a:p>
        </p:txBody>
      </p:sp>
    </p:spTree>
    <p:extLst>
      <p:ext uri="{BB962C8B-B14F-4D97-AF65-F5344CB8AC3E}">
        <p14:creationId xmlns:p14="http://schemas.microsoft.com/office/powerpoint/2010/main" val="4064976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I2C Drivers</a:t>
            </a:r>
          </a:p>
        </p:txBody>
      </p:sp>
      <p:sp>
        <p:nvSpPr>
          <p:cNvPr id="6" name=" 2">
            <a:extLst>
              <a:ext uri="{FF2B5EF4-FFF2-40B4-BE49-F238E27FC236}">
                <a16:creationId xmlns:a16="http://schemas.microsoft.com/office/drawing/2014/main" id="{59CC372D-12F0-441F-BA53-90FAACB2D4B4}"/>
              </a:ext>
            </a:extLst>
          </p:cNvPr>
          <p:cNvSpPr txBox="1">
            <a:spLocks noGrp="1"/>
          </p:cNvSpPr>
          <p:nvPr/>
        </p:nvSpPr>
        <p:spPr>
          <a:xfrm>
            <a:off x="1560180" y="1236780"/>
            <a:ext cx="9071640" cy="4384440"/>
          </a:xfrm>
          <a:prstGeom prst="rect">
            <a:avLst/>
          </a:prstGeom>
          <a:noFill/>
          <a:ln>
            <a:noFill/>
          </a:ln>
        </p:spPr>
        <p:txBody>
          <a:bodyPr lIns="0" tIns="0" rIns="0" bIns="0">
            <a:noAutofit/>
          </a:bodyPr>
          <a:lstStyle>
            <a:lvl1pPr rtl="0" hangingPunct="0">
              <a:spcBef>
                <a:spcPts val="0"/>
              </a:spcBef>
              <a:spcAft>
                <a:spcPts val="1417"/>
              </a:spcAft>
              <a:tabLst/>
              <a:defRPr lang="en-US" sz="3200" b="0" i="0" u="none" strike="noStrike" kern="1200" cap="none">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r>
              <a:rPr lang="en-US" sz="2400" b="1" dirty="0"/>
              <a:t>I2C Bus Drivers</a:t>
            </a:r>
          </a:p>
          <a:p>
            <a:pPr lvl="0"/>
            <a:r>
              <a:rPr lang="en-US" sz="2400" dirty="0"/>
              <a:t>  Bus  	→	Algorithm</a:t>
            </a:r>
          </a:p>
          <a:p>
            <a:pPr lvl="0"/>
            <a:r>
              <a:rPr lang="en-US" sz="2400" dirty="0"/>
              <a:t>            	Adapter</a:t>
            </a:r>
          </a:p>
          <a:p>
            <a:pPr lvl="0"/>
            <a:r>
              <a:rPr lang="en-US" sz="2400" dirty="0"/>
              <a:t>An Algorithm driver contains general code that can be used for a whole class of I2C adapters. Each specific adapter driver either depends on one algorithm driver, or includes its own implementation.</a:t>
            </a:r>
          </a:p>
          <a:p>
            <a:pPr lvl="0"/>
            <a:endParaRPr lang="en-US" sz="2400" dirty="0"/>
          </a:p>
          <a:p>
            <a:pPr lvl="0"/>
            <a:endParaRPr lang="en-US" sz="2400" dirty="0"/>
          </a:p>
          <a:p>
            <a:pPr lvl="0"/>
            <a:endParaRPr lang="en-US" sz="2400" dirty="0"/>
          </a:p>
        </p:txBody>
      </p:sp>
      <p:sp>
        <p:nvSpPr>
          <p:cNvPr id="7" name="TextBox 3">
            <a:extLst>
              <a:ext uri="{FF2B5EF4-FFF2-40B4-BE49-F238E27FC236}">
                <a16:creationId xmlns:a16="http://schemas.microsoft.com/office/drawing/2014/main" id="{07CFADF3-A17E-45F5-A404-6DE55B7E824E}"/>
              </a:ext>
            </a:extLst>
          </p:cNvPr>
          <p:cNvSpPr txBox="1"/>
          <p:nvPr/>
        </p:nvSpPr>
        <p:spPr>
          <a:xfrm>
            <a:off x="3083212" y="5626686"/>
            <a:ext cx="5811840" cy="346680"/>
          </a:xfrm>
          <a:prstGeom prst="rect">
            <a:avLst/>
          </a:prstGeom>
          <a:noFill/>
          <a:ln>
            <a:noFill/>
          </a:ln>
        </p:spPr>
        <p:txBody>
          <a:bodyPr vert="horz" wrap="none" lIns="90000" tIns="45000" rIns="90000" bIns="45000"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lnSpc>
                <a:spcPct val="100000"/>
              </a:lnSpc>
              <a:spcBef>
                <a:spcPts val="0"/>
              </a:spcBef>
              <a:spcAft>
                <a:spcPts val="0"/>
              </a:spcAft>
              <a:buNone/>
              <a:tabLst/>
            </a:pPr>
            <a:r>
              <a:rPr lang="en-US" sz="1800" b="0" i="0" u="none" strike="noStrike" kern="1200" cap="none">
                <a:ln>
                  <a:noFill/>
                </a:ln>
                <a:latin typeface="Liberation Sans" pitchFamily="18"/>
                <a:ea typeface="Droid Sans Fallback" pitchFamily="2"/>
                <a:cs typeface="FreeSans" pitchFamily="2"/>
                <a:hlinkClick r:id="rId2"/>
              </a:rPr>
              <a:t>https://www.kernel.org/doc/Documentation/i2c/summary</a:t>
            </a:r>
          </a:p>
        </p:txBody>
      </p:sp>
    </p:spTree>
    <p:extLst>
      <p:ext uri="{BB962C8B-B14F-4D97-AF65-F5344CB8AC3E}">
        <p14:creationId xmlns:p14="http://schemas.microsoft.com/office/powerpoint/2010/main" val="1701316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I2C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1794780"/>
            <a:ext cx="9835277" cy="4080920"/>
          </a:xfrm>
        </p:spPr>
        <p:txBody>
          <a:bodyPr>
            <a:normAutofit fontScale="55000" lnSpcReduction="20000"/>
          </a:bodyPr>
          <a:lstStyle/>
          <a:p>
            <a:r>
              <a:rPr lang="en-US" dirty="0"/>
              <a:t>Define and allocate a private data struct (contains </a:t>
            </a:r>
            <a:r>
              <a:rPr lang="en-US" b="1" dirty="0"/>
              <a:t>struct i2c_adapter</a:t>
            </a:r>
            <a:r>
              <a:rPr lang="en-US" dirty="0"/>
              <a:t>)</a:t>
            </a:r>
          </a:p>
          <a:p>
            <a:pPr marL="609585" lvl="1" indent="0">
              <a:buNone/>
            </a:pPr>
            <a:endParaRPr lang="en-US" dirty="0"/>
          </a:p>
          <a:p>
            <a:r>
              <a:rPr lang="en-US" dirty="0"/>
              <a:t>Fill algorithm struct</a:t>
            </a:r>
          </a:p>
          <a:p>
            <a:pPr lvl="1"/>
            <a:r>
              <a:rPr lang="en-US" b="1" dirty="0"/>
              <a:t>.</a:t>
            </a:r>
            <a:r>
              <a:rPr lang="en-US" b="1" dirty="0" err="1"/>
              <a:t>master_xfer</a:t>
            </a:r>
            <a:r>
              <a:rPr lang="en-US" b="1" dirty="0"/>
              <a:t>() </a:t>
            </a:r>
            <a:r>
              <a:rPr lang="en-US" dirty="0"/>
              <a:t>– function to perform transfer </a:t>
            </a:r>
          </a:p>
          <a:p>
            <a:pPr lvl="1"/>
            <a:r>
              <a:rPr lang="en-US" b="1" dirty="0"/>
              <a:t>.functionality() </a:t>
            </a:r>
            <a:r>
              <a:rPr lang="en-US" dirty="0"/>
              <a:t>– function to retrieve bus functionality.</a:t>
            </a:r>
          </a:p>
          <a:p>
            <a:endParaRPr lang="en-US" dirty="0"/>
          </a:p>
          <a:p>
            <a:r>
              <a:rPr lang="en-US" dirty="0"/>
              <a:t>Fill adaptor struct</a:t>
            </a:r>
          </a:p>
          <a:p>
            <a:pPr lvl="1"/>
            <a:r>
              <a:rPr lang="en-US" b="1" dirty="0"/>
              <a:t>i2c_set_adapdata()</a:t>
            </a:r>
          </a:p>
          <a:p>
            <a:pPr lvl="1"/>
            <a:r>
              <a:rPr lang="en-US" b="1" dirty="0"/>
              <a:t>.algo </a:t>
            </a:r>
            <a:r>
              <a:rPr lang="en-US" dirty="0"/>
              <a:t>– pointer to algorithm struct</a:t>
            </a:r>
          </a:p>
          <a:p>
            <a:pPr lvl="1"/>
            <a:r>
              <a:rPr lang="en-US" b="1" dirty="0"/>
              <a:t>.</a:t>
            </a:r>
            <a:r>
              <a:rPr lang="en-US" b="1" dirty="0" err="1"/>
              <a:t>algo_data</a:t>
            </a:r>
            <a:r>
              <a:rPr lang="en-US" b="1" dirty="0"/>
              <a:t> </a:t>
            </a:r>
            <a:r>
              <a:rPr lang="en-US" dirty="0"/>
              <a:t>– pointer the private data struct</a:t>
            </a:r>
          </a:p>
          <a:p>
            <a:pPr lvl="1"/>
            <a:endParaRPr lang="en-US" dirty="0"/>
          </a:p>
          <a:p>
            <a:r>
              <a:rPr lang="en-US" dirty="0"/>
              <a:t>Add adapter</a:t>
            </a:r>
          </a:p>
          <a:p>
            <a:pPr lvl="1"/>
            <a:r>
              <a:rPr lang="en-US" b="1" dirty="0"/>
              <a:t>i2c_add_adapter()</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5"/>
            <a:ext cx="9835277" cy="653980"/>
          </a:xfrm>
          <a:prstGeom prst="rect">
            <a:avLst/>
          </a:prstGeom>
        </p:spPr>
        <p:txBody>
          <a:bodyPr vert="horz" lIns="91440" tIns="45720" rIns="91440" bIns="45720" rtlCol="0">
            <a:normAutofit lnSpcReduction="1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I2C Bus Driver</a:t>
            </a:r>
          </a:p>
        </p:txBody>
      </p:sp>
    </p:spTree>
    <p:extLst>
      <p:ext uri="{BB962C8B-B14F-4D97-AF65-F5344CB8AC3E}">
        <p14:creationId xmlns:p14="http://schemas.microsoft.com/office/powerpoint/2010/main" val="3267755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I2C Drivers</a:t>
            </a:r>
          </a:p>
        </p:txBody>
      </p:sp>
      <p:sp>
        <p:nvSpPr>
          <p:cNvPr id="6" name=" 2">
            <a:extLst>
              <a:ext uri="{FF2B5EF4-FFF2-40B4-BE49-F238E27FC236}">
                <a16:creationId xmlns:a16="http://schemas.microsoft.com/office/drawing/2014/main" id="{59CC372D-12F0-441F-BA53-90FAACB2D4B4}"/>
              </a:ext>
            </a:extLst>
          </p:cNvPr>
          <p:cNvSpPr txBox="1">
            <a:spLocks noGrp="1"/>
          </p:cNvSpPr>
          <p:nvPr/>
        </p:nvSpPr>
        <p:spPr>
          <a:xfrm>
            <a:off x="1560180" y="1236780"/>
            <a:ext cx="9071640" cy="4384440"/>
          </a:xfrm>
          <a:prstGeom prst="rect">
            <a:avLst/>
          </a:prstGeom>
          <a:noFill/>
          <a:ln>
            <a:noFill/>
          </a:ln>
        </p:spPr>
        <p:txBody>
          <a:bodyPr lIns="0" tIns="0" rIns="0" bIns="0">
            <a:noAutofit/>
          </a:bodyPr>
          <a:lstStyle>
            <a:lvl1pPr rtl="0" hangingPunct="0">
              <a:spcBef>
                <a:spcPts val="0"/>
              </a:spcBef>
              <a:spcAft>
                <a:spcPts val="1417"/>
              </a:spcAft>
              <a:tabLst/>
              <a:defRPr lang="en-US" sz="3200" b="0" i="0" u="none" strike="noStrike" kern="1200" cap="none">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r>
              <a:rPr lang="en-US" sz="2400" b="1" dirty="0"/>
              <a:t>I2C Device Drivers</a:t>
            </a:r>
          </a:p>
          <a:p>
            <a:pPr lvl="0"/>
            <a:r>
              <a:rPr lang="en-US" sz="2400" dirty="0"/>
              <a:t>  Device 	→	Driver</a:t>
            </a:r>
          </a:p>
          <a:p>
            <a:pPr lvl="0"/>
            <a:r>
              <a:rPr lang="en-US" sz="2400" dirty="0"/>
              <a:t>            		Client</a:t>
            </a:r>
          </a:p>
          <a:p>
            <a:pPr lvl="0"/>
            <a:r>
              <a:rPr lang="en-US" sz="2400" dirty="0"/>
              <a:t>A Driver </a:t>
            </a:r>
            <a:r>
              <a:rPr lang="en-US" sz="2400" dirty="0" err="1"/>
              <a:t>driver</a:t>
            </a:r>
            <a:r>
              <a:rPr lang="en-US" sz="2400" dirty="0"/>
              <a:t> (yes, this sounds ridiculous, sorry) contains the general code to access some type of device. Each detected device gets its own data in the Client structure. Usually, Driver and Client are more closely integrated than Algorithm and Adapter.</a:t>
            </a:r>
          </a:p>
          <a:p>
            <a:pPr lvl="0"/>
            <a:endParaRPr lang="en-US" sz="2400" dirty="0"/>
          </a:p>
          <a:p>
            <a:pPr lvl="0"/>
            <a:endParaRPr lang="en-US" sz="2400" dirty="0"/>
          </a:p>
          <a:p>
            <a:pPr lvl="0"/>
            <a:endParaRPr lang="en-US" sz="2400" dirty="0"/>
          </a:p>
        </p:txBody>
      </p:sp>
      <p:sp>
        <p:nvSpPr>
          <p:cNvPr id="7" name="TextBox 3">
            <a:extLst>
              <a:ext uri="{FF2B5EF4-FFF2-40B4-BE49-F238E27FC236}">
                <a16:creationId xmlns:a16="http://schemas.microsoft.com/office/drawing/2014/main" id="{07CFADF3-A17E-45F5-A404-6DE55B7E824E}"/>
              </a:ext>
            </a:extLst>
          </p:cNvPr>
          <p:cNvSpPr txBox="1"/>
          <p:nvPr/>
        </p:nvSpPr>
        <p:spPr>
          <a:xfrm>
            <a:off x="3083212" y="5626686"/>
            <a:ext cx="5811840" cy="346680"/>
          </a:xfrm>
          <a:prstGeom prst="rect">
            <a:avLst/>
          </a:prstGeom>
          <a:noFill/>
          <a:ln>
            <a:noFill/>
          </a:ln>
        </p:spPr>
        <p:txBody>
          <a:bodyPr vert="horz" wrap="none" lIns="90000" tIns="45000" rIns="90000" bIns="45000"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lnSpc>
                <a:spcPct val="100000"/>
              </a:lnSpc>
              <a:spcBef>
                <a:spcPts val="0"/>
              </a:spcBef>
              <a:spcAft>
                <a:spcPts val="0"/>
              </a:spcAft>
              <a:buNone/>
              <a:tabLst/>
            </a:pPr>
            <a:r>
              <a:rPr lang="en-US" sz="1800" b="0" i="0" u="none" strike="noStrike" kern="1200" cap="none">
                <a:ln>
                  <a:noFill/>
                </a:ln>
                <a:latin typeface="Liberation Sans" pitchFamily="18"/>
                <a:ea typeface="Droid Sans Fallback" pitchFamily="2"/>
                <a:cs typeface="FreeSans" pitchFamily="2"/>
                <a:hlinkClick r:id="rId2"/>
              </a:rPr>
              <a:t>https://www.kernel.org/doc/Documentation/i2c/summary</a:t>
            </a:r>
          </a:p>
        </p:txBody>
      </p:sp>
    </p:spTree>
    <p:extLst>
      <p:ext uri="{BB962C8B-B14F-4D97-AF65-F5344CB8AC3E}">
        <p14:creationId xmlns:p14="http://schemas.microsoft.com/office/powerpoint/2010/main" val="1264119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I2C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1794780"/>
            <a:ext cx="9835277" cy="4080920"/>
          </a:xfrm>
        </p:spPr>
        <p:txBody>
          <a:bodyPr>
            <a:normAutofit fontScale="77500" lnSpcReduction="20000"/>
          </a:bodyPr>
          <a:lstStyle/>
          <a:p>
            <a:pPr marL="0" indent="0">
              <a:buNone/>
            </a:pPr>
            <a:r>
              <a:rPr lang="en-US" dirty="0"/>
              <a:t>static struct i2c_driver </a:t>
            </a:r>
            <a:r>
              <a:rPr lang="en-US" dirty="0" err="1"/>
              <a:t>foo_driver</a:t>
            </a:r>
            <a:r>
              <a:rPr lang="en-US" dirty="0"/>
              <a:t> = {</a:t>
            </a:r>
          </a:p>
          <a:p>
            <a:pPr marL="0" indent="0">
              <a:buNone/>
            </a:pPr>
            <a:r>
              <a:rPr lang="en-US" dirty="0"/>
              <a:t>	.driver = {</a:t>
            </a:r>
          </a:p>
          <a:p>
            <a:pPr marL="0" indent="0">
              <a:buNone/>
            </a:pPr>
            <a:r>
              <a:rPr lang="en-US" dirty="0"/>
              <a:t>		.name   = "</a:t>
            </a:r>
            <a:r>
              <a:rPr lang="en-US" dirty="0" err="1"/>
              <a:t>foobar</a:t>
            </a:r>
            <a:r>
              <a:rPr lang="en-US" dirty="0"/>
              <a:t>",</a:t>
            </a:r>
          </a:p>
          <a:p>
            <a:pPr marL="0" indent="0">
              <a:buNone/>
            </a:pPr>
            <a:r>
              <a:rPr lang="en-US" dirty="0"/>
              <a:t>		.</a:t>
            </a:r>
            <a:r>
              <a:rPr lang="en-US" dirty="0" err="1"/>
              <a:t>of_match_table</a:t>
            </a:r>
            <a:r>
              <a:rPr lang="en-US" dirty="0"/>
              <a:t> = </a:t>
            </a:r>
            <a:r>
              <a:rPr lang="en-US" dirty="0" err="1"/>
              <a:t>of_match_ptr</a:t>
            </a:r>
            <a:r>
              <a:rPr lang="en-US" dirty="0"/>
              <a:t>(</a:t>
            </a:r>
            <a:r>
              <a:rPr lang="en-US" dirty="0" err="1"/>
              <a:t>foo_dt_ids</a:t>
            </a:r>
            <a:r>
              <a:rPr lang="en-US" dirty="0"/>
              <a:t>)</a:t>
            </a:r>
          </a:p>
          <a:p>
            <a:pPr marL="0" indent="0">
              <a:buNone/>
            </a:pPr>
            <a:r>
              <a:rPr lang="en-US" dirty="0"/>
              <a:t>	},</a:t>
            </a:r>
          </a:p>
          <a:p>
            <a:pPr marL="0" indent="0">
              <a:buNone/>
            </a:pPr>
            <a:r>
              <a:rPr lang="en-US" dirty="0"/>
              <a:t>	.</a:t>
            </a:r>
            <a:r>
              <a:rPr lang="en-US" dirty="0" err="1"/>
              <a:t>id_table</a:t>
            </a:r>
            <a:r>
              <a:rPr lang="en-US" dirty="0"/>
              <a:t>      = </a:t>
            </a:r>
            <a:r>
              <a:rPr lang="en-US" dirty="0" err="1"/>
              <a:t>foo_idtable</a:t>
            </a:r>
            <a:r>
              <a:rPr lang="en-US" dirty="0"/>
              <a:t>,</a:t>
            </a:r>
          </a:p>
          <a:p>
            <a:pPr marL="0" indent="0">
              <a:buNone/>
            </a:pPr>
            <a:r>
              <a:rPr lang="en-US" dirty="0"/>
              <a:t>	.probe          = </a:t>
            </a:r>
            <a:r>
              <a:rPr lang="en-US" dirty="0" err="1"/>
              <a:t>foo_probe</a:t>
            </a:r>
            <a:r>
              <a:rPr lang="en-US" dirty="0"/>
              <a:t>,</a:t>
            </a:r>
          </a:p>
          <a:p>
            <a:pPr marL="0" indent="0">
              <a:buNone/>
            </a:pPr>
            <a:r>
              <a:rPr lang="en-US" dirty="0"/>
              <a:t>	.remove       = </a:t>
            </a:r>
            <a:r>
              <a:rPr lang="en-US" dirty="0" err="1"/>
              <a:t>foo_remove</a:t>
            </a:r>
            <a:r>
              <a:rPr lang="en-US" dirty="0"/>
              <a:t>,</a:t>
            </a:r>
          </a:p>
          <a:p>
            <a:pPr marL="0" indent="0">
              <a:buNone/>
            </a:pPr>
            <a:r>
              <a:rPr lang="en-US" dirty="0"/>
              <a:t>};</a:t>
            </a:r>
          </a:p>
          <a:p>
            <a:pPr marL="0" indent="0">
              <a:buNone/>
            </a:pPr>
            <a:endParaRPr lang="en-US" dirty="0"/>
          </a:p>
          <a:p>
            <a:pPr marL="0" indent="0">
              <a:buNone/>
            </a:pPr>
            <a:endParaRPr lang="en-US" dirty="0"/>
          </a:p>
          <a:p>
            <a:pPr marL="0" indent="0">
              <a:buNone/>
            </a:pPr>
            <a:endParaRPr lang="en-US" dirty="0"/>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719415"/>
          </a:xfrm>
          <a:prstGeom prst="rect">
            <a:avLst/>
          </a:prstGeom>
        </p:spPr>
        <p:txBody>
          <a:bodyPr vert="horz" lIns="91440" tIns="45720" rIns="91440" bIns="45720" rtlCol="0">
            <a:normAutofit fontScale="550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I2C Device Driver</a:t>
            </a:r>
          </a:p>
          <a:p>
            <a:pPr marL="0" indent="0" algn="ctr">
              <a:buNone/>
            </a:pPr>
            <a:r>
              <a:rPr lang="en-US" b="1" dirty="0"/>
              <a:t>i2c_driver</a:t>
            </a:r>
          </a:p>
        </p:txBody>
      </p:sp>
    </p:spTree>
    <p:extLst>
      <p:ext uri="{BB962C8B-B14F-4D97-AF65-F5344CB8AC3E}">
        <p14:creationId xmlns:p14="http://schemas.microsoft.com/office/powerpoint/2010/main" val="2295830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I2C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1794780"/>
            <a:ext cx="9835277" cy="4080920"/>
          </a:xfrm>
        </p:spPr>
        <p:txBody>
          <a:bodyPr>
            <a:normAutofit fontScale="55000" lnSpcReduction="20000"/>
          </a:bodyPr>
          <a:lstStyle/>
          <a:p>
            <a:pPr marL="0" indent="0">
              <a:buNone/>
            </a:pPr>
            <a:r>
              <a:rPr lang="en-US" dirty="0"/>
              <a:t>static struct i2c_device_id </a:t>
            </a:r>
            <a:r>
              <a:rPr lang="en-US" dirty="0" err="1"/>
              <a:t>foo_idtable</a:t>
            </a:r>
            <a:r>
              <a:rPr lang="en-US" dirty="0"/>
              <a:t>[] = {</a:t>
            </a:r>
          </a:p>
          <a:p>
            <a:pPr marL="0" indent="0">
              <a:buNone/>
            </a:pPr>
            <a:r>
              <a:rPr lang="en-US" dirty="0"/>
              <a:t>	{ "foo", 0 },</a:t>
            </a:r>
          </a:p>
          <a:p>
            <a:pPr marL="0" indent="0">
              <a:buNone/>
            </a:pPr>
            <a:r>
              <a:rPr lang="en-US" dirty="0"/>
              <a:t>	{ }</a:t>
            </a:r>
          </a:p>
          <a:p>
            <a:pPr marL="0" indent="0">
              <a:buNone/>
            </a:pPr>
            <a:r>
              <a:rPr lang="en-US" dirty="0"/>
              <a:t>};</a:t>
            </a:r>
          </a:p>
          <a:p>
            <a:pPr marL="0" indent="0">
              <a:buNone/>
            </a:pPr>
            <a:endParaRPr lang="en-US" dirty="0"/>
          </a:p>
          <a:p>
            <a:pPr marL="0" indent="0">
              <a:buNone/>
            </a:pPr>
            <a:r>
              <a:rPr lang="en-US" dirty="0"/>
              <a:t>MODULE_DEVICE_TABLE(i2c, </a:t>
            </a:r>
            <a:r>
              <a:rPr lang="en-US" dirty="0" err="1"/>
              <a:t>foo_idtable</a:t>
            </a:r>
            <a:r>
              <a:rPr lang="en-US" dirty="0"/>
              <a:t>);</a:t>
            </a:r>
          </a:p>
          <a:p>
            <a:pPr marL="0" indent="0">
              <a:buNone/>
            </a:pPr>
            <a:endParaRPr lang="en-US" dirty="0"/>
          </a:p>
          <a:p>
            <a:pPr marL="0" indent="0">
              <a:buNone/>
            </a:pPr>
            <a:r>
              <a:rPr lang="en-US" dirty="0"/>
              <a:t>static const struct </a:t>
            </a:r>
            <a:r>
              <a:rPr lang="en-US" dirty="0" err="1"/>
              <a:t>of_device_id</a:t>
            </a:r>
            <a:r>
              <a:rPr lang="en-US" dirty="0"/>
              <a:t> </a:t>
            </a:r>
            <a:r>
              <a:rPr lang="en-US" dirty="0" err="1"/>
              <a:t>foo_dt_ids</a:t>
            </a:r>
            <a:r>
              <a:rPr lang="en-US" dirty="0"/>
              <a:t>[] = {</a:t>
            </a:r>
          </a:p>
          <a:p>
            <a:pPr marL="0" indent="0">
              <a:buNone/>
            </a:pPr>
            <a:r>
              <a:rPr lang="en-US" dirty="0"/>
              <a:t>        { .compatible = "</a:t>
            </a:r>
            <a:r>
              <a:rPr lang="en-US" dirty="0" err="1"/>
              <a:t>foo,bar</a:t>
            </a:r>
            <a:r>
              <a:rPr lang="en-US" dirty="0"/>
              <a:t>", .data = (void *) 0xDEADBEEF },</a:t>
            </a:r>
          </a:p>
          <a:p>
            <a:pPr marL="0" indent="0">
              <a:buNone/>
            </a:pPr>
            <a:r>
              <a:rPr lang="en-US" dirty="0"/>
              <a:t>        { }</a:t>
            </a:r>
          </a:p>
          <a:p>
            <a:pPr marL="0" indent="0">
              <a:buNone/>
            </a:pPr>
            <a:r>
              <a:rPr lang="en-US" dirty="0"/>
              <a:t>};</a:t>
            </a:r>
          </a:p>
          <a:p>
            <a:pPr marL="0" indent="0">
              <a:buNone/>
            </a:pPr>
            <a:r>
              <a:rPr lang="en-US" dirty="0"/>
              <a:t>MODULE_DEVICE_TABLE(of, </a:t>
            </a:r>
            <a:r>
              <a:rPr lang="en-US" dirty="0" err="1"/>
              <a:t>foo_dt_ids</a:t>
            </a:r>
            <a:r>
              <a:rPr lang="en-US" dirty="0"/>
              <a:t>);</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719407"/>
          </a:xfrm>
          <a:prstGeom prst="rect">
            <a:avLst/>
          </a:prstGeom>
        </p:spPr>
        <p:txBody>
          <a:bodyPr vert="horz" lIns="91440" tIns="45720" rIns="91440" bIns="45720" rtlCol="0">
            <a:normAutofit fontScale="550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I2C Device Driver</a:t>
            </a:r>
          </a:p>
          <a:p>
            <a:pPr marL="0" indent="0" algn="ctr">
              <a:buNone/>
            </a:pPr>
            <a:r>
              <a:rPr lang="en-US" b="1" dirty="0"/>
              <a:t>i2c_device_id / </a:t>
            </a:r>
            <a:r>
              <a:rPr lang="en-US" b="1" dirty="0" err="1"/>
              <a:t>of_device_id</a:t>
            </a:r>
            <a:endParaRPr lang="en-US" b="1" dirty="0"/>
          </a:p>
        </p:txBody>
      </p:sp>
    </p:spTree>
    <p:extLst>
      <p:ext uri="{BB962C8B-B14F-4D97-AF65-F5344CB8AC3E}">
        <p14:creationId xmlns:p14="http://schemas.microsoft.com/office/powerpoint/2010/main" val="3317513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I2C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1794780"/>
            <a:ext cx="9835277" cy="4080920"/>
          </a:xfrm>
        </p:spPr>
        <p:txBody>
          <a:bodyPr>
            <a:normAutofit fontScale="32500" lnSpcReduction="20000"/>
          </a:bodyPr>
          <a:lstStyle/>
          <a:p>
            <a:pPr marL="0" indent="0">
              <a:buNone/>
            </a:pPr>
            <a:r>
              <a:rPr lang="en-US" dirty="0"/>
              <a:t>static int </a:t>
            </a:r>
            <a:r>
              <a:rPr lang="en-US" dirty="0" err="1"/>
              <a:t>foo_probe</a:t>
            </a:r>
            <a:r>
              <a:rPr lang="en-US" dirty="0"/>
              <a:t>(struct i2c_client *client, const struct i2c_device_id *id)</a:t>
            </a:r>
          </a:p>
          <a:p>
            <a:pPr marL="0" indent="0">
              <a:buNone/>
            </a:pPr>
            <a:r>
              <a:rPr lang="en-US" dirty="0"/>
              <a:t>{</a:t>
            </a:r>
          </a:p>
          <a:p>
            <a:pPr marL="0" indent="0">
              <a:buNone/>
            </a:pPr>
            <a:r>
              <a:rPr lang="en-US" dirty="0"/>
              <a:t>	int ret;</a:t>
            </a:r>
          </a:p>
          <a:p>
            <a:pPr marL="0" indent="0">
              <a:buNone/>
            </a:pPr>
            <a:endParaRPr lang="en-US" dirty="0"/>
          </a:p>
          <a:p>
            <a:pPr marL="0" indent="0">
              <a:buNone/>
            </a:pPr>
            <a:r>
              <a:rPr lang="en-US" dirty="0"/>
              <a:t>	</a:t>
            </a:r>
            <a:r>
              <a:rPr lang="en-US" dirty="0" err="1"/>
              <a:t>pr_info</a:t>
            </a:r>
            <a:r>
              <a:rPr lang="en-US" dirty="0"/>
              <a:t>("</a:t>
            </a:r>
            <a:r>
              <a:rPr lang="en-US" dirty="0" err="1"/>
              <a:t>foo_probe</a:t>
            </a:r>
            <a:r>
              <a:rPr lang="en-US" dirty="0"/>
              <a:t> called\n");</a:t>
            </a:r>
          </a:p>
          <a:p>
            <a:pPr marL="0" indent="0">
              <a:buNone/>
            </a:pPr>
            <a:endParaRPr lang="en-US" dirty="0"/>
          </a:p>
          <a:p>
            <a:pPr marL="0" indent="0">
              <a:buNone/>
            </a:pPr>
            <a:r>
              <a:rPr lang="en-US" dirty="0"/>
              <a:t>	if (client-&gt;</a:t>
            </a:r>
            <a:r>
              <a:rPr lang="en-US" dirty="0" err="1"/>
              <a:t>dev.of_node</a:t>
            </a:r>
            <a:r>
              <a:rPr lang="en-US" dirty="0"/>
              <a:t>) {</a:t>
            </a:r>
          </a:p>
          <a:p>
            <a:pPr marL="0" indent="0">
              <a:buNone/>
            </a:pPr>
            <a:r>
              <a:rPr lang="en-US" dirty="0"/>
              <a:t>		</a:t>
            </a:r>
            <a:r>
              <a:rPr lang="en-US" dirty="0" err="1"/>
              <a:t>pr_info</a:t>
            </a:r>
            <a:r>
              <a:rPr lang="en-US" dirty="0"/>
              <a:t>("device tree instantiated probe. data = %x\n",</a:t>
            </a:r>
          </a:p>
          <a:p>
            <a:pPr marL="0" indent="0">
              <a:buNone/>
            </a:pPr>
            <a:r>
              <a:rPr lang="en-US" dirty="0"/>
              <a:t>			(unsigned int)</a:t>
            </a:r>
            <a:r>
              <a:rPr lang="en-US" dirty="0" err="1"/>
              <a:t>of_device_get_match_data</a:t>
            </a:r>
            <a:r>
              <a:rPr lang="en-US" dirty="0"/>
              <a:t>(&amp;client-&gt;dev));</a:t>
            </a:r>
          </a:p>
          <a:p>
            <a:pPr marL="0" indent="0">
              <a:buNone/>
            </a:pPr>
            <a:r>
              <a:rPr lang="en-US" dirty="0"/>
              <a:t>	}</a:t>
            </a:r>
          </a:p>
          <a:p>
            <a:pPr marL="0" indent="0">
              <a:buNone/>
            </a:pPr>
            <a:endParaRPr lang="en-US" dirty="0"/>
          </a:p>
          <a:p>
            <a:pPr marL="0" indent="0">
              <a:buNone/>
            </a:pPr>
            <a:r>
              <a:rPr lang="en-US" dirty="0"/>
              <a:t>	ret = i2c_smbus_read_byte_data(client, 0x0d);</a:t>
            </a:r>
          </a:p>
          <a:p>
            <a:pPr marL="0" indent="0">
              <a:buNone/>
            </a:pPr>
            <a:r>
              <a:rPr lang="en-US" dirty="0"/>
              <a:t>	</a:t>
            </a:r>
            <a:r>
              <a:rPr lang="en-US" dirty="0" err="1"/>
              <a:t>pr_info</a:t>
            </a:r>
            <a:r>
              <a:rPr lang="en-US" dirty="0"/>
              <a:t>("i2c read byte = %x\n", ret);</a:t>
            </a:r>
          </a:p>
          <a:p>
            <a:pPr marL="0" indent="0">
              <a:buNone/>
            </a:pPr>
            <a:r>
              <a:rPr lang="en-US" dirty="0"/>
              <a:t>	if (ret &lt; 0)</a:t>
            </a:r>
          </a:p>
          <a:p>
            <a:pPr marL="0" indent="0">
              <a:buNone/>
            </a:pPr>
            <a:r>
              <a:rPr lang="en-US" dirty="0"/>
              <a:t>		return ret;</a:t>
            </a:r>
          </a:p>
          <a:p>
            <a:pPr marL="0" indent="0">
              <a:buNone/>
            </a:pPr>
            <a:endParaRPr lang="en-US" dirty="0"/>
          </a:p>
          <a:p>
            <a:pPr marL="0" indent="0">
              <a:buNone/>
            </a:pPr>
            <a:r>
              <a:rPr lang="en-US" dirty="0"/>
              <a:t>	return 0;</a:t>
            </a:r>
          </a:p>
          <a:p>
            <a:pPr marL="0" indent="0">
              <a:buNone/>
            </a:pPr>
            <a:r>
              <a:rPr lang="en-US" dirty="0"/>
              <a:t>}</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719419"/>
          </a:xfrm>
          <a:prstGeom prst="rect">
            <a:avLst/>
          </a:prstGeom>
        </p:spPr>
        <p:txBody>
          <a:bodyPr vert="horz" lIns="91440" tIns="45720" rIns="91440" bIns="45720" rtlCol="0">
            <a:normAutofit fontScale="550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I2C Device Driver</a:t>
            </a:r>
          </a:p>
          <a:p>
            <a:pPr marL="0" indent="0" algn="ctr">
              <a:buNone/>
            </a:pPr>
            <a:r>
              <a:rPr lang="en-US" b="1" dirty="0"/>
              <a:t>Probe function</a:t>
            </a:r>
          </a:p>
        </p:txBody>
      </p:sp>
    </p:spTree>
    <p:extLst>
      <p:ext uri="{BB962C8B-B14F-4D97-AF65-F5344CB8AC3E}">
        <p14:creationId xmlns:p14="http://schemas.microsoft.com/office/powerpoint/2010/main" val="17528532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I2C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1794780"/>
            <a:ext cx="9835277" cy="4080920"/>
          </a:xfrm>
        </p:spPr>
        <p:txBody>
          <a:bodyPr>
            <a:normAutofit/>
          </a:bodyPr>
          <a:lstStyle/>
          <a:p>
            <a:pPr marL="0" indent="0">
              <a:buNone/>
            </a:pPr>
            <a:r>
              <a:rPr lang="en-US" sz="2000" dirty="0"/>
              <a:t>static int </a:t>
            </a:r>
            <a:r>
              <a:rPr lang="en-US" sz="2000" dirty="0" err="1"/>
              <a:t>foo_remove</a:t>
            </a:r>
            <a:r>
              <a:rPr lang="en-US" sz="2000" dirty="0"/>
              <a:t>(struct i2c_client *client)</a:t>
            </a:r>
          </a:p>
          <a:p>
            <a:pPr marL="0" indent="0">
              <a:buNone/>
            </a:pPr>
            <a:r>
              <a:rPr lang="en-US" sz="2000" dirty="0"/>
              <a:t>{</a:t>
            </a:r>
          </a:p>
          <a:p>
            <a:pPr marL="0" indent="0">
              <a:buNone/>
            </a:pPr>
            <a:r>
              <a:rPr lang="en-US" sz="2000" dirty="0"/>
              <a:t>	/* do any cleanup here*/</a:t>
            </a:r>
          </a:p>
          <a:p>
            <a:pPr marL="0" indent="0">
              <a:buNone/>
            </a:pPr>
            <a:endParaRPr lang="en-US" sz="2000" dirty="0"/>
          </a:p>
          <a:p>
            <a:pPr marL="0" indent="0">
              <a:buNone/>
            </a:pPr>
            <a:r>
              <a:rPr lang="en-US" sz="2000" dirty="0"/>
              <a:t>	</a:t>
            </a:r>
            <a:r>
              <a:rPr lang="en-US" sz="2000" dirty="0" err="1"/>
              <a:t>pr_info</a:t>
            </a:r>
            <a:r>
              <a:rPr lang="en-US" sz="2000" dirty="0"/>
              <a:t>("</a:t>
            </a:r>
            <a:r>
              <a:rPr lang="en-US" sz="2000" dirty="0" err="1"/>
              <a:t>foo_remove</a:t>
            </a:r>
            <a:r>
              <a:rPr lang="en-US" sz="2000" dirty="0"/>
              <a:t> called\n");</a:t>
            </a:r>
          </a:p>
          <a:p>
            <a:pPr marL="0" indent="0">
              <a:buNone/>
            </a:pPr>
            <a:r>
              <a:rPr lang="en-US" sz="2000" dirty="0"/>
              <a:t>	return 0;</a:t>
            </a:r>
          </a:p>
          <a:p>
            <a:pPr marL="0" indent="0">
              <a:buNone/>
            </a:pPr>
            <a:r>
              <a:rPr lang="en-US" sz="2000" dirty="0"/>
              <a:t>}</a:t>
            </a:r>
          </a:p>
          <a:p>
            <a:pPr marL="0" indent="0">
              <a:buNone/>
            </a:pPr>
            <a:endParaRPr lang="en-US" dirty="0"/>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719419"/>
          </a:xfrm>
          <a:prstGeom prst="rect">
            <a:avLst/>
          </a:prstGeom>
        </p:spPr>
        <p:txBody>
          <a:bodyPr vert="horz" lIns="91440" tIns="45720" rIns="91440" bIns="45720" rtlCol="0">
            <a:normAutofit fontScale="550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I2C Device Driver</a:t>
            </a:r>
          </a:p>
          <a:p>
            <a:pPr marL="0" indent="0" algn="ctr">
              <a:buNone/>
            </a:pPr>
            <a:r>
              <a:rPr lang="en-US" b="1" dirty="0"/>
              <a:t>Remove function</a:t>
            </a:r>
          </a:p>
        </p:txBody>
      </p:sp>
    </p:spTree>
    <p:extLst>
      <p:ext uri="{BB962C8B-B14F-4D97-AF65-F5344CB8AC3E}">
        <p14:creationId xmlns:p14="http://schemas.microsoft.com/office/powerpoint/2010/main" val="1966828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I2C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1794780"/>
            <a:ext cx="9835277" cy="4080920"/>
          </a:xfrm>
        </p:spPr>
        <p:txBody>
          <a:bodyPr>
            <a:normAutofit fontScale="77500" lnSpcReduction="20000"/>
          </a:bodyPr>
          <a:lstStyle/>
          <a:p>
            <a:pPr marL="0" indent="0">
              <a:buNone/>
            </a:pPr>
            <a:r>
              <a:rPr lang="en-US" dirty="0"/>
              <a:t>Each client structure has a special data field that can point to any structure at all. You should use this to keep device-specific data.</a:t>
            </a:r>
          </a:p>
          <a:p>
            <a:pPr marL="0" indent="0">
              <a:buNone/>
            </a:pPr>
            <a:endParaRPr lang="en-US" dirty="0"/>
          </a:p>
          <a:p>
            <a:pPr marL="0" indent="0">
              <a:buNone/>
            </a:pPr>
            <a:r>
              <a:rPr lang="en-US" dirty="0"/>
              <a:t>/* store the value */</a:t>
            </a:r>
          </a:p>
          <a:p>
            <a:pPr marL="0" indent="0">
              <a:buNone/>
            </a:pPr>
            <a:r>
              <a:rPr lang="en-US" dirty="0"/>
              <a:t>void i2c_set_clientdata(struct i2c_client *client, void *data);</a:t>
            </a:r>
          </a:p>
          <a:p>
            <a:pPr marL="0" indent="0">
              <a:buNone/>
            </a:pPr>
            <a:endParaRPr lang="en-US" dirty="0"/>
          </a:p>
          <a:p>
            <a:pPr marL="0" indent="0">
              <a:buNone/>
            </a:pPr>
            <a:r>
              <a:rPr lang="en-US" dirty="0"/>
              <a:t>/* retrieve the value */</a:t>
            </a:r>
          </a:p>
          <a:p>
            <a:pPr marL="0" indent="0">
              <a:buNone/>
            </a:pPr>
            <a:r>
              <a:rPr lang="en-US" dirty="0"/>
              <a:t>void *i2c_get_clientdata(const struct i2c_client *client);</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719419"/>
          </a:xfrm>
          <a:prstGeom prst="rect">
            <a:avLst/>
          </a:prstGeom>
        </p:spPr>
        <p:txBody>
          <a:bodyPr vert="horz" lIns="91440" tIns="45720" rIns="91440" bIns="45720" rtlCol="0">
            <a:normAutofit fontScale="550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I2C Device Driver</a:t>
            </a:r>
          </a:p>
          <a:p>
            <a:pPr marL="0" indent="0" algn="ctr">
              <a:buNone/>
            </a:pPr>
            <a:r>
              <a:rPr lang="en-US" b="1" dirty="0"/>
              <a:t>Client data</a:t>
            </a:r>
          </a:p>
        </p:txBody>
      </p:sp>
      <p:sp>
        <p:nvSpPr>
          <p:cNvPr id="3" name="Rectangle 1">
            <a:extLst>
              <a:ext uri="{FF2B5EF4-FFF2-40B4-BE49-F238E27FC236}">
                <a16:creationId xmlns:a16="http://schemas.microsoft.com/office/drawing/2014/main" id="{DB89EE6F-5AB0-4AF7-8188-30D3D70F2771}"/>
              </a:ext>
            </a:extLst>
          </p:cNvPr>
          <p:cNvSpPr>
            <a:spLocks noChangeArrowheads="1"/>
          </p:cNvSpPr>
          <p:nvPr/>
        </p:nvSpPr>
        <p:spPr bwMode="auto">
          <a:xfrm>
            <a:off x="0" y="0"/>
            <a:ext cx="12192000" cy="0"/>
          </a:xfrm>
          <a:prstGeom prst="rect">
            <a:avLst/>
          </a:prstGeom>
          <a:solidFill>
            <a:srgbClr val="FCFCF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Each client structure has a special </a:t>
            </a:r>
            <a:r>
              <a:rPr kumimoji="0" lang="en-US" altLang="en-US" sz="900" b="0" i="0" u="none" strike="noStrike" cap="none" normalizeH="0" baseline="0">
                <a:ln>
                  <a:noFill/>
                </a:ln>
                <a:solidFill>
                  <a:srgbClr val="000000"/>
                </a:solidFill>
                <a:effectLst/>
                <a:latin typeface="SFMono-Regular"/>
              </a:rPr>
              <a:t>data</a:t>
            </a:r>
            <a:r>
              <a:rPr kumimoji="0" lang="en-US" altLang="en-US" sz="12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field that can point to any structure at all. You should use this to keep device-specific data.</a:t>
            </a:r>
            <a:r>
              <a:rPr kumimoji="0" lang="en-US" altLang="en-US" sz="8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5471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a:t>I2C Overview</a:t>
            </a:r>
            <a:endParaRPr lang="en-US" dirty="0"/>
          </a:p>
        </p:txBody>
      </p:sp>
      <p:sp>
        <p:nvSpPr>
          <p:cNvPr id="3" name="Content Placeholder 2"/>
          <p:cNvSpPr>
            <a:spLocks noGrp="1"/>
          </p:cNvSpPr>
          <p:nvPr>
            <p:ph idx="1"/>
          </p:nvPr>
        </p:nvSpPr>
        <p:spPr/>
        <p:txBody>
          <a:bodyPr>
            <a:normAutofit fontScale="77500" lnSpcReduction="20000"/>
          </a:bodyPr>
          <a:lstStyle/>
          <a:p>
            <a:pPr lvl="0"/>
            <a:r>
              <a:rPr lang="en-CA" dirty="0"/>
              <a:t>What is I2C?</a:t>
            </a:r>
          </a:p>
          <a:p>
            <a:pPr lvl="0"/>
            <a:r>
              <a:rPr lang="en-CA" dirty="0"/>
              <a:t>Example I2C Devices</a:t>
            </a:r>
          </a:p>
          <a:p>
            <a:pPr lvl="0"/>
            <a:r>
              <a:rPr lang="en-CA" dirty="0"/>
              <a:t>I2C Protocol</a:t>
            </a:r>
          </a:p>
          <a:p>
            <a:pPr lvl="0"/>
            <a:r>
              <a:rPr lang="en-CA" dirty="0"/>
              <a:t>Linux I2C Subsystem</a:t>
            </a:r>
          </a:p>
          <a:p>
            <a:pPr lvl="0"/>
            <a:r>
              <a:rPr lang="en-CA" dirty="0"/>
              <a:t>Linux I2C Drivers</a:t>
            </a:r>
          </a:p>
          <a:p>
            <a:pPr lvl="1"/>
            <a:r>
              <a:rPr lang="en-CA" dirty="0"/>
              <a:t>I2C Bus Drivers</a:t>
            </a:r>
          </a:p>
          <a:p>
            <a:pPr lvl="1"/>
            <a:r>
              <a:rPr lang="en-CA" dirty="0"/>
              <a:t>I2C Device Drivers</a:t>
            </a:r>
          </a:p>
          <a:p>
            <a:pPr lvl="1"/>
            <a:r>
              <a:rPr lang="en-CA" dirty="0"/>
              <a:t>I2C Slave Interface</a:t>
            </a:r>
          </a:p>
          <a:p>
            <a:r>
              <a:rPr lang="en-CA" dirty="0"/>
              <a:t>Instantiating I2C Devices</a:t>
            </a:r>
          </a:p>
          <a:p>
            <a:r>
              <a:rPr lang="en-CA" dirty="0"/>
              <a:t>User space tools</a:t>
            </a:r>
          </a:p>
          <a:p>
            <a:r>
              <a:rPr lang="en-CA" dirty="0"/>
              <a:t>Demo</a:t>
            </a:r>
          </a:p>
        </p:txBody>
      </p:sp>
    </p:spTree>
    <p:extLst>
      <p:ext uri="{BB962C8B-B14F-4D97-AF65-F5344CB8AC3E}">
        <p14:creationId xmlns:p14="http://schemas.microsoft.com/office/powerpoint/2010/main" val="1614879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I2C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1794780"/>
            <a:ext cx="9835277" cy="4080920"/>
          </a:xfrm>
        </p:spPr>
        <p:txBody>
          <a:bodyPr>
            <a:normAutofit fontScale="40000" lnSpcReduction="20000"/>
          </a:bodyPr>
          <a:lstStyle/>
          <a:p>
            <a:pPr marL="0" indent="0">
              <a:buNone/>
            </a:pPr>
            <a:r>
              <a:rPr lang="en-US" dirty="0"/>
              <a:t>static int __</a:t>
            </a:r>
            <a:r>
              <a:rPr lang="en-US" dirty="0" err="1"/>
              <a:t>init</a:t>
            </a:r>
            <a:r>
              <a:rPr lang="en-US" dirty="0"/>
              <a:t> </a:t>
            </a:r>
            <a:r>
              <a:rPr lang="en-US" dirty="0" err="1"/>
              <a:t>foo_init</a:t>
            </a:r>
            <a:r>
              <a:rPr lang="en-US" dirty="0"/>
              <a:t>(void)</a:t>
            </a:r>
          </a:p>
          <a:p>
            <a:pPr marL="0" indent="0">
              <a:buNone/>
            </a:pPr>
            <a:r>
              <a:rPr lang="en-US" dirty="0"/>
              <a:t>{</a:t>
            </a:r>
          </a:p>
          <a:p>
            <a:pPr marL="0" indent="0">
              <a:buNone/>
            </a:pPr>
            <a:r>
              <a:rPr lang="en-US" dirty="0"/>
              <a:t>      return i2c_add_driver(&amp;</a:t>
            </a:r>
            <a:r>
              <a:rPr lang="en-US" dirty="0" err="1"/>
              <a:t>foo_driver</a:t>
            </a:r>
            <a:r>
              <a:rPr lang="en-US" dirty="0"/>
              <a:t>);</a:t>
            </a:r>
          </a:p>
          <a:p>
            <a:pPr marL="0" indent="0">
              <a:buNone/>
            </a:pPr>
            <a:r>
              <a:rPr lang="en-US" dirty="0"/>
              <a:t>}</a:t>
            </a:r>
          </a:p>
          <a:p>
            <a:pPr marL="0" indent="0">
              <a:buNone/>
            </a:pPr>
            <a:r>
              <a:rPr lang="en-US" dirty="0" err="1"/>
              <a:t>module_init</a:t>
            </a:r>
            <a:r>
              <a:rPr lang="en-US" dirty="0"/>
              <a:t>(</a:t>
            </a:r>
            <a:r>
              <a:rPr lang="en-US" dirty="0" err="1"/>
              <a:t>foo_init</a:t>
            </a:r>
            <a:r>
              <a:rPr lang="en-US" dirty="0"/>
              <a:t>);</a:t>
            </a:r>
          </a:p>
          <a:p>
            <a:pPr marL="0" indent="0">
              <a:buNone/>
            </a:pPr>
            <a:endParaRPr lang="en-US" dirty="0"/>
          </a:p>
          <a:p>
            <a:pPr marL="0" indent="0">
              <a:buNone/>
            </a:pPr>
            <a:r>
              <a:rPr lang="en-US" dirty="0"/>
              <a:t>static void __exit </a:t>
            </a:r>
            <a:r>
              <a:rPr lang="en-US" dirty="0" err="1"/>
              <a:t>foo_cleanup</a:t>
            </a:r>
            <a:r>
              <a:rPr lang="en-US" dirty="0"/>
              <a:t>(void)</a:t>
            </a:r>
          </a:p>
          <a:p>
            <a:pPr marL="0" indent="0">
              <a:buNone/>
            </a:pPr>
            <a:r>
              <a:rPr lang="en-US" dirty="0"/>
              <a:t>{</a:t>
            </a:r>
          </a:p>
          <a:p>
            <a:pPr marL="0" indent="0">
              <a:buNone/>
            </a:pPr>
            <a:r>
              <a:rPr lang="en-US" dirty="0"/>
              <a:t>      i2c_del_driver(&amp;</a:t>
            </a:r>
            <a:r>
              <a:rPr lang="en-US" dirty="0" err="1"/>
              <a:t>foo_driver</a:t>
            </a:r>
            <a:r>
              <a:rPr lang="en-US" dirty="0"/>
              <a:t>);</a:t>
            </a:r>
          </a:p>
          <a:p>
            <a:pPr marL="0" indent="0">
              <a:buNone/>
            </a:pPr>
            <a:r>
              <a:rPr lang="en-US" dirty="0"/>
              <a:t>}</a:t>
            </a:r>
          </a:p>
          <a:p>
            <a:pPr marL="0" indent="0">
              <a:buNone/>
            </a:pPr>
            <a:r>
              <a:rPr lang="en-US" dirty="0" err="1"/>
              <a:t>module_exit</a:t>
            </a:r>
            <a:r>
              <a:rPr lang="en-US" dirty="0"/>
              <a:t>(</a:t>
            </a:r>
            <a:r>
              <a:rPr lang="en-US" dirty="0" err="1"/>
              <a:t>foo_cleanup</a:t>
            </a:r>
            <a:r>
              <a:rPr lang="en-US" dirty="0"/>
              <a:t>);</a:t>
            </a:r>
          </a:p>
          <a:p>
            <a:pPr marL="0" indent="0">
              <a:buNone/>
            </a:pPr>
            <a:endParaRPr lang="en-US" dirty="0"/>
          </a:p>
          <a:p>
            <a:pPr marL="0" indent="0">
              <a:buNone/>
            </a:pPr>
            <a:r>
              <a:rPr lang="en-US" dirty="0"/>
              <a:t>The module_i2c_driver() macro can be used to reduce above code.</a:t>
            </a:r>
          </a:p>
          <a:p>
            <a:pPr marL="0" indent="0">
              <a:buNone/>
            </a:pPr>
            <a:endParaRPr lang="en-US" dirty="0"/>
          </a:p>
          <a:p>
            <a:pPr marL="0" indent="0">
              <a:buNone/>
            </a:pPr>
            <a:r>
              <a:rPr lang="en-US" dirty="0"/>
              <a:t>module_i2c_driver(</a:t>
            </a:r>
            <a:r>
              <a:rPr lang="en-US" dirty="0" err="1"/>
              <a:t>foo_driver</a:t>
            </a:r>
            <a:r>
              <a:rPr lang="en-US" dirty="0"/>
              <a:t>);</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719415"/>
          </a:xfrm>
          <a:prstGeom prst="rect">
            <a:avLst/>
          </a:prstGeom>
        </p:spPr>
        <p:txBody>
          <a:bodyPr vert="horz" lIns="91440" tIns="45720" rIns="91440" bIns="45720" rtlCol="0">
            <a:normAutofit fontScale="550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I2C Device Driver</a:t>
            </a:r>
          </a:p>
          <a:p>
            <a:pPr marL="0" indent="0" algn="ctr">
              <a:buNone/>
            </a:pPr>
            <a:r>
              <a:rPr lang="en-US" b="1" dirty="0"/>
              <a:t>Initializing the driver</a:t>
            </a:r>
          </a:p>
        </p:txBody>
      </p:sp>
    </p:spTree>
    <p:extLst>
      <p:ext uri="{BB962C8B-B14F-4D97-AF65-F5344CB8AC3E}">
        <p14:creationId xmlns:p14="http://schemas.microsoft.com/office/powerpoint/2010/main" val="3675713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I2C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1794780"/>
            <a:ext cx="9835277" cy="4080920"/>
          </a:xfrm>
        </p:spPr>
        <p:txBody>
          <a:bodyPr>
            <a:normAutofit fontScale="40000" lnSpcReduction="20000"/>
          </a:bodyPr>
          <a:lstStyle/>
          <a:p>
            <a:pPr marL="0" indent="0">
              <a:buNone/>
            </a:pPr>
            <a:r>
              <a:rPr lang="en-US" dirty="0"/>
              <a:t>int </a:t>
            </a:r>
            <a:r>
              <a:rPr lang="en-US" b="1" dirty="0"/>
              <a:t>i2c_master_send</a:t>
            </a:r>
            <a:r>
              <a:rPr lang="en-US" dirty="0"/>
              <a:t>(struct i2c_client *client, const char *</a:t>
            </a:r>
            <a:r>
              <a:rPr lang="en-US" dirty="0" err="1"/>
              <a:t>buf</a:t>
            </a:r>
            <a:r>
              <a:rPr lang="en-US" dirty="0"/>
              <a:t>,</a:t>
            </a:r>
          </a:p>
          <a:p>
            <a:pPr marL="0" indent="0">
              <a:buNone/>
            </a:pPr>
            <a:r>
              <a:rPr lang="en-US" dirty="0"/>
              <a:t>                    int count);</a:t>
            </a:r>
          </a:p>
          <a:p>
            <a:pPr marL="0" indent="0">
              <a:buNone/>
            </a:pPr>
            <a:endParaRPr lang="en-US" dirty="0"/>
          </a:p>
          <a:p>
            <a:pPr marL="0" indent="0">
              <a:buNone/>
            </a:pPr>
            <a:r>
              <a:rPr lang="en-US" dirty="0"/>
              <a:t>int </a:t>
            </a:r>
            <a:r>
              <a:rPr lang="en-US" b="1" dirty="0"/>
              <a:t>i2c_master_recv</a:t>
            </a:r>
            <a:r>
              <a:rPr lang="en-US" dirty="0"/>
              <a:t>(struct i2c_client *client, char *</a:t>
            </a:r>
            <a:r>
              <a:rPr lang="en-US" dirty="0" err="1"/>
              <a:t>buf</a:t>
            </a:r>
            <a:r>
              <a:rPr lang="en-US" dirty="0"/>
              <a:t>, int count);</a:t>
            </a:r>
          </a:p>
          <a:p>
            <a:pPr marL="0" indent="0">
              <a:buNone/>
            </a:pPr>
            <a:endParaRPr lang="en-US" dirty="0"/>
          </a:p>
          <a:p>
            <a:pPr marL="0" indent="0">
              <a:buNone/>
            </a:pPr>
            <a:r>
              <a:rPr lang="en-US" dirty="0"/>
              <a:t>These routines read and write some bytes from/to a client. The client contains the I2C address, so you do not have to include it. The second parameter contains the bytes to read/write, the third the number of bytes to read/write (must be less than the length of the buffer, also should be less than 64k since </a:t>
            </a:r>
            <a:r>
              <a:rPr lang="en-US" dirty="0" err="1"/>
              <a:t>msg.len</a:t>
            </a:r>
            <a:r>
              <a:rPr lang="en-US" dirty="0"/>
              <a:t> is u16.) Returned is the actual number of bytes read/written.</a:t>
            </a:r>
          </a:p>
          <a:p>
            <a:pPr marL="0" indent="0">
              <a:buNone/>
            </a:pPr>
            <a:endParaRPr lang="en-US" dirty="0"/>
          </a:p>
          <a:p>
            <a:pPr marL="0" indent="0">
              <a:buNone/>
            </a:pPr>
            <a:r>
              <a:rPr lang="en-US" dirty="0"/>
              <a:t>int </a:t>
            </a:r>
            <a:r>
              <a:rPr lang="en-US" b="1" dirty="0"/>
              <a:t>i2c_transfer</a:t>
            </a:r>
            <a:r>
              <a:rPr lang="en-US" dirty="0"/>
              <a:t>(struct i2c_adapter *</a:t>
            </a:r>
            <a:r>
              <a:rPr lang="en-US" dirty="0" err="1"/>
              <a:t>adap</a:t>
            </a:r>
            <a:r>
              <a:rPr lang="en-US" dirty="0"/>
              <a:t>, struct i2c_msg *msg,</a:t>
            </a:r>
          </a:p>
          <a:p>
            <a:pPr marL="0" indent="0">
              <a:buNone/>
            </a:pPr>
            <a:r>
              <a:rPr lang="en-US" dirty="0"/>
              <a:t>                 int num);</a:t>
            </a:r>
          </a:p>
          <a:p>
            <a:pPr marL="0" indent="0">
              <a:buNone/>
            </a:pPr>
            <a:endParaRPr lang="en-US" dirty="0"/>
          </a:p>
          <a:p>
            <a:pPr marL="0" indent="0">
              <a:buNone/>
            </a:pPr>
            <a:r>
              <a:rPr lang="en-US" dirty="0"/>
              <a:t>This sends a series of messages. Each message can be a read or write, and they can be mixed in any way. The transactions are combined: no stop condition is issued between transaction. The i2c_msg structure contains for each message the client address, the number of bytes of the message and the message data itself.</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719419"/>
          </a:xfrm>
          <a:prstGeom prst="rect">
            <a:avLst/>
          </a:prstGeom>
        </p:spPr>
        <p:txBody>
          <a:bodyPr vert="horz" lIns="91440" tIns="45720" rIns="91440" bIns="45720" rtlCol="0">
            <a:normAutofit fontScale="550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I2C Device Driver</a:t>
            </a:r>
          </a:p>
          <a:p>
            <a:pPr marL="0" indent="0" algn="ctr">
              <a:buNone/>
            </a:pPr>
            <a:r>
              <a:rPr lang="en-US" b="1" dirty="0"/>
              <a:t>Plain I2C API</a:t>
            </a:r>
          </a:p>
        </p:txBody>
      </p:sp>
    </p:spTree>
    <p:extLst>
      <p:ext uri="{BB962C8B-B14F-4D97-AF65-F5344CB8AC3E}">
        <p14:creationId xmlns:p14="http://schemas.microsoft.com/office/powerpoint/2010/main" val="4174026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I2C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1794780"/>
            <a:ext cx="9835277" cy="4080920"/>
          </a:xfrm>
        </p:spPr>
        <p:txBody>
          <a:bodyPr>
            <a:normAutofit fontScale="40000" lnSpcReduction="20000"/>
          </a:bodyPr>
          <a:lstStyle/>
          <a:p>
            <a:pPr marL="0" indent="0">
              <a:buNone/>
            </a:pPr>
            <a:r>
              <a:rPr lang="en-US" dirty="0"/>
              <a:t>s32 </a:t>
            </a:r>
            <a:r>
              <a:rPr lang="en-US" b="1" dirty="0"/>
              <a:t>i2c_smbus_read_byte</a:t>
            </a:r>
            <a:r>
              <a:rPr lang="en-US" dirty="0"/>
              <a:t>(struct i2c_client *client);</a:t>
            </a:r>
          </a:p>
          <a:p>
            <a:pPr marL="0" indent="0">
              <a:buNone/>
            </a:pPr>
            <a:r>
              <a:rPr lang="en-US" dirty="0"/>
              <a:t>s32 </a:t>
            </a:r>
            <a:r>
              <a:rPr lang="en-US" b="1" dirty="0"/>
              <a:t>i2c_smbus_write_byte</a:t>
            </a:r>
            <a:r>
              <a:rPr lang="en-US" dirty="0"/>
              <a:t>(struct i2c_client *client, u8 value);</a:t>
            </a:r>
          </a:p>
          <a:p>
            <a:pPr marL="0" indent="0">
              <a:buNone/>
            </a:pPr>
            <a:r>
              <a:rPr lang="en-US" dirty="0"/>
              <a:t>s32 </a:t>
            </a:r>
            <a:r>
              <a:rPr lang="en-US" b="1" dirty="0"/>
              <a:t>i2c_smbus_read_byte_data</a:t>
            </a:r>
            <a:r>
              <a:rPr lang="en-US" dirty="0"/>
              <a:t>(struct i2c_client *client, u8 command);</a:t>
            </a:r>
          </a:p>
          <a:p>
            <a:pPr marL="0" indent="0">
              <a:buNone/>
            </a:pPr>
            <a:r>
              <a:rPr lang="en-US" dirty="0"/>
              <a:t>s32 </a:t>
            </a:r>
            <a:r>
              <a:rPr lang="en-US" b="1" dirty="0"/>
              <a:t>i2c_smbus_write_byte_data</a:t>
            </a:r>
            <a:r>
              <a:rPr lang="en-US" dirty="0"/>
              <a:t>(struct i2c_client *client,</a:t>
            </a:r>
          </a:p>
          <a:p>
            <a:pPr marL="0" indent="0">
              <a:buNone/>
            </a:pPr>
            <a:r>
              <a:rPr lang="en-US" dirty="0"/>
              <a:t>                              u8 command, u8 value);</a:t>
            </a:r>
          </a:p>
          <a:p>
            <a:pPr marL="0" indent="0">
              <a:buNone/>
            </a:pPr>
            <a:r>
              <a:rPr lang="en-US" dirty="0"/>
              <a:t>s32 </a:t>
            </a:r>
            <a:r>
              <a:rPr lang="en-US" b="1" dirty="0"/>
              <a:t>i2c_smbus_read_word_data</a:t>
            </a:r>
            <a:r>
              <a:rPr lang="en-US" dirty="0"/>
              <a:t>(struct i2c_client *client, u8 command);</a:t>
            </a:r>
          </a:p>
          <a:p>
            <a:pPr marL="0" indent="0">
              <a:buNone/>
            </a:pPr>
            <a:r>
              <a:rPr lang="en-US" dirty="0"/>
              <a:t>s32 </a:t>
            </a:r>
            <a:r>
              <a:rPr lang="en-US" b="1" dirty="0"/>
              <a:t>i2c_smbus_write_word_data</a:t>
            </a:r>
            <a:r>
              <a:rPr lang="en-US" dirty="0"/>
              <a:t>(struct i2c_client *client,</a:t>
            </a:r>
          </a:p>
          <a:p>
            <a:pPr marL="0" indent="0">
              <a:buNone/>
            </a:pPr>
            <a:r>
              <a:rPr lang="en-US" dirty="0"/>
              <a:t>                              u8 command, u16 value);</a:t>
            </a:r>
          </a:p>
          <a:p>
            <a:pPr marL="0" indent="0">
              <a:buNone/>
            </a:pPr>
            <a:r>
              <a:rPr lang="en-US" dirty="0"/>
              <a:t>s32 </a:t>
            </a:r>
            <a:r>
              <a:rPr lang="en-US" b="1" dirty="0"/>
              <a:t>i2c_smbus_read_block_data</a:t>
            </a:r>
            <a:r>
              <a:rPr lang="en-US" dirty="0"/>
              <a:t>(struct i2c_client *client,</a:t>
            </a:r>
          </a:p>
          <a:p>
            <a:pPr marL="0" indent="0">
              <a:buNone/>
            </a:pPr>
            <a:r>
              <a:rPr lang="en-US" dirty="0"/>
              <a:t>                              u8 command, u8 *values);</a:t>
            </a:r>
          </a:p>
          <a:p>
            <a:pPr marL="0" indent="0">
              <a:buNone/>
            </a:pPr>
            <a:r>
              <a:rPr lang="en-US" dirty="0"/>
              <a:t>s32 </a:t>
            </a:r>
            <a:r>
              <a:rPr lang="en-US" b="1" dirty="0"/>
              <a:t>i2c_smbus_write_block_data</a:t>
            </a:r>
            <a:r>
              <a:rPr lang="en-US" dirty="0"/>
              <a:t>(struct i2c_client *client,</a:t>
            </a:r>
          </a:p>
          <a:p>
            <a:pPr marL="0" indent="0">
              <a:buNone/>
            </a:pPr>
            <a:r>
              <a:rPr lang="en-US" dirty="0"/>
              <a:t>                               u8 command, u8 length, const u8 *values);</a:t>
            </a:r>
          </a:p>
          <a:p>
            <a:pPr marL="0" indent="0">
              <a:buNone/>
            </a:pPr>
            <a:r>
              <a:rPr lang="en-US" dirty="0"/>
              <a:t>s32 </a:t>
            </a:r>
            <a:r>
              <a:rPr lang="en-US" b="1" dirty="0"/>
              <a:t>i2c_smbus_read_i2c_block_data</a:t>
            </a:r>
            <a:r>
              <a:rPr lang="en-US" dirty="0"/>
              <a:t>(struct i2c_client *client,</a:t>
            </a:r>
          </a:p>
          <a:p>
            <a:pPr marL="0" indent="0">
              <a:buNone/>
            </a:pPr>
            <a:r>
              <a:rPr lang="en-US" dirty="0"/>
              <a:t>                                  u8 command, u8 length, u8 *values);</a:t>
            </a:r>
          </a:p>
          <a:p>
            <a:pPr marL="0" indent="0">
              <a:buNone/>
            </a:pPr>
            <a:r>
              <a:rPr lang="en-US" dirty="0"/>
              <a:t>s32 </a:t>
            </a:r>
            <a:r>
              <a:rPr lang="en-US" b="1" dirty="0"/>
              <a:t>i2c_smbus_write_i2c_block_data</a:t>
            </a:r>
            <a:r>
              <a:rPr lang="en-US" dirty="0"/>
              <a:t>(struct i2c_client *client,</a:t>
            </a:r>
          </a:p>
          <a:p>
            <a:pPr marL="0" indent="0">
              <a:buNone/>
            </a:pPr>
            <a:r>
              <a:rPr lang="en-US" dirty="0"/>
              <a:t>                                   u8 command, u8 length,</a:t>
            </a:r>
          </a:p>
          <a:p>
            <a:pPr marL="0" indent="0">
              <a:buNone/>
            </a:pPr>
            <a:r>
              <a:rPr lang="en-US" dirty="0"/>
              <a:t>                                   const u8 *values);</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719419"/>
          </a:xfrm>
          <a:prstGeom prst="rect">
            <a:avLst/>
          </a:prstGeom>
        </p:spPr>
        <p:txBody>
          <a:bodyPr vert="horz" lIns="91440" tIns="45720" rIns="91440" bIns="45720" rtlCol="0">
            <a:normAutofit fontScale="550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I2C Device Driver</a:t>
            </a:r>
          </a:p>
          <a:p>
            <a:pPr marL="0" indent="0" algn="ctr">
              <a:buNone/>
            </a:pPr>
            <a:r>
              <a:rPr lang="en-US" b="1" dirty="0" err="1"/>
              <a:t>SMBus</a:t>
            </a:r>
            <a:r>
              <a:rPr lang="en-US" b="1" dirty="0"/>
              <a:t> I2C API</a:t>
            </a:r>
          </a:p>
        </p:txBody>
      </p:sp>
    </p:spTree>
    <p:extLst>
      <p:ext uri="{BB962C8B-B14F-4D97-AF65-F5344CB8AC3E}">
        <p14:creationId xmlns:p14="http://schemas.microsoft.com/office/powerpoint/2010/main" val="319578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I2C Drivers</a:t>
            </a:r>
          </a:p>
        </p:txBody>
      </p:sp>
      <p:sp>
        <p:nvSpPr>
          <p:cNvPr id="6" name=" 2">
            <a:extLst>
              <a:ext uri="{FF2B5EF4-FFF2-40B4-BE49-F238E27FC236}">
                <a16:creationId xmlns:a16="http://schemas.microsoft.com/office/drawing/2014/main" id="{59CC372D-12F0-441F-BA53-90FAACB2D4B4}"/>
              </a:ext>
            </a:extLst>
          </p:cNvPr>
          <p:cNvSpPr txBox="1">
            <a:spLocks noGrp="1"/>
          </p:cNvSpPr>
          <p:nvPr/>
        </p:nvSpPr>
        <p:spPr>
          <a:xfrm>
            <a:off x="1560180" y="1236780"/>
            <a:ext cx="9071640" cy="4384440"/>
          </a:xfrm>
          <a:prstGeom prst="rect">
            <a:avLst/>
          </a:prstGeom>
          <a:noFill/>
          <a:ln>
            <a:noFill/>
          </a:ln>
        </p:spPr>
        <p:txBody>
          <a:bodyPr lIns="0" tIns="0" rIns="0" bIns="0">
            <a:noAutofit/>
          </a:bodyPr>
          <a:lstStyle>
            <a:lvl1pPr rtl="0" hangingPunct="0">
              <a:spcBef>
                <a:spcPts val="0"/>
              </a:spcBef>
              <a:spcAft>
                <a:spcPts val="1417"/>
              </a:spcAft>
              <a:tabLst/>
              <a:defRPr lang="en-US" sz="3200" b="0" i="0" u="none" strike="noStrike" kern="1200" cap="none">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r>
              <a:rPr lang="en-US" sz="2400" b="1" dirty="0"/>
              <a:t>I2C Slave Interface</a:t>
            </a:r>
          </a:p>
          <a:p>
            <a:pPr lvl="0"/>
            <a:r>
              <a:rPr lang="en-US" sz="2400" dirty="0"/>
              <a:t>.</a:t>
            </a:r>
          </a:p>
          <a:p>
            <a:pPr lvl="0"/>
            <a:endParaRPr lang="en-US" sz="2400" dirty="0"/>
          </a:p>
          <a:p>
            <a:pPr lvl="0"/>
            <a:endParaRPr lang="en-US" sz="2400" dirty="0"/>
          </a:p>
          <a:p>
            <a:pPr lvl="0"/>
            <a:endParaRPr lang="en-US" sz="2400" dirty="0"/>
          </a:p>
        </p:txBody>
      </p:sp>
      <p:sp>
        <p:nvSpPr>
          <p:cNvPr id="5" name="TextBox 3">
            <a:extLst>
              <a:ext uri="{FF2B5EF4-FFF2-40B4-BE49-F238E27FC236}">
                <a16:creationId xmlns:a16="http://schemas.microsoft.com/office/drawing/2014/main" id="{D215F9B6-7FFF-40F7-B0B1-BEF5DB0CE4A4}"/>
              </a:ext>
            </a:extLst>
          </p:cNvPr>
          <p:cNvSpPr txBox="1"/>
          <p:nvPr/>
        </p:nvSpPr>
        <p:spPr>
          <a:xfrm>
            <a:off x="1828612" y="1917525"/>
            <a:ext cx="8321040" cy="1737359"/>
          </a:xfrm>
          <a:prstGeom prst="rect">
            <a:avLst/>
          </a:prstGeom>
          <a:noFill/>
          <a:ln>
            <a:noFill/>
          </a:ln>
        </p:spPr>
        <p:txBody>
          <a:bodyPr vert="horz" wrap="none" lIns="90000" tIns="45000" rIns="90000" bIns="45000"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hangingPunct="0">
              <a:lnSpc>
                <a:spcPct val="100000"/>
              </a:lnSpc>
              <a:spcBef>
                <a:spcPts val="0"/>
              </a:spcBef>
              <a:spcAft>
                <a:spcPts val="0"/>
              </a:spcAft>
              <a:buNone/>
              <a:tabLst/>
            </a:pPr>
            <a:r>
              <a:rPr lang="en-US" sz="1400" b="0" i="0" u="none" strike="noStrike" kern="1200" cap="none" dirty="0">
                <a:ln>
                  <a:noFill/>
                </a:ln>
                <a:latin typeface="Liberation Mono" pitchFamily="49"/>
                <a:ea typeface="Liberation Mono" pitchFamily="49"/>
                <a:cs typeface="Liberation Mono" pitchFamily="49"/>
              </a:rPr>
              <a:t>              e.g. </a:t>
            </a:r>
            <a:r>
              <a:rPr lang="en-US" sz="1400" b="0" i="0" u="none" strike="noStrike" kern="1200" cap="none" dirty="0" err="1">
                <a:ln>
                  <a:noFill/>
                </a:ln>
                <a:latin typeface="Liberation Mono" pitchFamily="49"/>
                <a:ea typeface="Liberation Mono" pitchFamily="49"/>
                <a:cs typeface="Liberation Mono" pitchFamily="49"/>
              </a:rPr>
              <a:t>sysfs</a:t>
            </a:r>
            <a:r>
              <a:rPr lang="en-US" sz="1400" b="0" i="0" u="none" strike="noStrike" kern="1200" cap="none" dirty="0">
                <a:ln>
                  <a:noFill/>
                </a:ln>
                <a:latin typeface="Liberation Mono" pitchFamily="49"/>
                <a:ea typeface="Liberation Mono" pitchFamily="49"/>
                <a:cs typeface="Liberation Mono" pitchFamily="49"/>
              </a:rPr>
              <a:t>        I2C slave events        I/O registers</a:t>
            </a:r>
          </a:p>
          <a:p>
            <a:pPr marL="0" marR="0" lvl="0" indent="0" algn="l" rtl="0" hangingPunct="0">
              <a:lnSpc>
                <a:spcPct val="100000"/>
              </a:lnSpc>
              <a:spcBef>
                <a:spcPts val="0"/>
              </a:spcBef>
              <a:spcAft>
                <a:spcPts val="0"/>
              </a:spcAft>
              <a:buNone/>
              <a:tabLst/>
            </a:pPr>
            <a:r>
              <a:rPr lang="en-US" sz="1400" b="0" i="0" u="none" strike="noStrike" kern="1200" cap="none" dirty="0">
                <a:ln>
                  <a:noFill/>
                </a:ln>
                <a:latin typeface="Liberation Mono" pitchFamily="49"/>
                <a:ea typeface="Liberation Mono" pitchFamily="49"/>
                <a:cs typeface="Liberation Mono" pitchFamily="49"/>
              </a:rPr>
              <a:t>  +-----------+   v    +---------+     v     +--------+  v  +------------+</a:t>
            </a:r>
          </a:p>
          <a:p>
            <a:pPr marL="0" marR="0" lvl="0" indent="0" algn="l" rtl="0" hangingPunct="0">
              <a:lnSpc>
                <a:spcPct val="100000"/>
              </a:lnSpc>
              <a:spcBef>
                <a:spcPts val="0"/>
              </a:spcBef>
              <a:spcAft>
                <a:spcPts val="0"/>
              </a:spcAft>
              <a:buNone/>
              <a:tabLst/>
            </a:pPr>
            <a:r>
              <a:rPr lang="en-US" sz="1400" b="0" i="0" u="none" strike="noStrike" kern="1200" cap="none" dirty="0">
                <a:ln>
                  <a:noFill/>
                </a:ln>
                <a:latin typeface="Liberation Mono" pitchFamily="49"/>
                <a:ea typeface="Liberation Mono" pitchFamily="49"/>
                <a:cs typeface="Liberation Mono" pitchFamily="49"/>
              </a:rPr>
              <a:t>  | </a:t>
            </a:r>
            <a:r>
              <a:rPr lang="en-US" sz="1400" b="0" i="0" u="none" strike="noStrike" kern="1200" cap="none" dirty="0" err="1">
                <a:ln>
                  <a:noFill/>
                </a:ln>
                <a:latin typeface="Liberation Mono" pitchFamily="49"/>
                <a:ea typeface="Liberation Mono" pitchFamily="49"/>
                <a:cs typeface="Liberation Mono" pitchFamily="49"/>
              </a:rPr>
              <a:t>Userspace</a:t>
            </a:r>
            <a:r>
              <a:rPr lang="en-US" sz="1400" b="0" i="0" u="none" strike="noStrike" kern="1200" cap="none" dirty="0">
                <a:ln>
                  <a:noFill/>
                </a:ln>
                <a:latin typeface="Liberation Mono" pitchFamily="49"/>
                <a:ea typeface="Liberation Mono" pitchFamily="49"/>
                <a:cs typeface="Liberation Mono" pitchFamily="49"/>
              </a:rPr>
              <a:t> +........+ Backend +-----------+ Driver +-----+ Controller |</a:t>
            </a:r>
          </a:p>
          <a:p>
            <a:pPr marL="0" marR="0" lvl="0" indent="0" algn="l" rtl="0" hangingPunct="0">
              <a:lnSpc>
                <a:spcPct val="100000"/>
              </a:lnSpc>
              <a:spcBef>
                <a:spcPts val="0"/>
              </a:spcBef>
              <a:spcAft>
                <a:spcPts val="0"/>
              </a:spcAft>
              <a:buNone/>
              <a:tabLst/>
            </a:pPr>
            <a:r>
              <a:rPr lang="en-US" sz="1400" b="0" i="0" u="none" strike="noStrike" kern="1200" cap="none" dirty="0">
                <a:ln>
                  <a:noFill/>
                </a:ln>
                <a:latin typeface="Liberation Mono" pitchFamily="49"/>
                <a:ea typeface="Liberation Mono" pitchFamily="49"/>
                <a:cs typeface="Liberation Mono" pitchFamily="49"/>
              </a:rPr>
              <a:t>  +-----------+        +---------+           +--------+     +------------+</a:t>
            </a:r>
          </a:p>
          <a:p>
            <a:pPr marL="0" marR="0" lvl="0" indent="0" algn="l" rtl="0" hangingPunct="0">
              <a:lnSpc>
                <a:spcPct val="100000"/>
              </a:lnSpc>
              <a:spcBef>
                <a:spcPts val="0"/>
              </a:spcBef>
              <a:spcAft>
                <a:spcPts val="0"/>
              </a:spcAft>
              <a:buNone/>
              <a:tabLst/>
            </a:pPr>
            <a:r>
              <a:rPr lang="en-US" sz="1400" b="0" i="0" u="none" strike="noStrike" kern="1200" cap="none" dirty="0">
                <a:ln>
                  <a:noFill/>
                </a:ln>
                <a:latin typeface="Liberation Mono" pitchFamily="49"/>
                <a:ea typeface="Liberation Mono" pitchFamily="49"/>
                <a:cs typeface="Liberation Mono" pitchFamily="49"/>
              </a:rPr>
              <a:t>                                                                | |</a:t>
            </a:r>
          </a:p>
          <a:p>
            <a:pPr marL="0" marR="0" lvl="0" indent="0" algn="l" rtl="0" hangingPunct="0">
              <a:lnSpc>
                <a:spcPct val="100000"/>
              </a:lnSpc>
              <a:spcBef>
                <a:spcPts val="0"/>
              </a:spcBef>
              <a:spcAft>
                <a:spcPts val="0"/>
              </a:spcAft>
              <a:buNone/>
              <a:tabLst/>
            </a:pPr>
            <a:r>
              <a:rPr lang="en-US" sz="1400" b="0" i="0" u="none" strike="noStrike" kern="1200" cap="none" dirty="0">
                <a:ln>
                  <a:noFill/>
                </a:ln>
                <a:latin typeface="Liberation Mono" pitchFamily="49"/>
                <a:ea typeface="Liberation Mono" pitchFamily="49"/>
                <a:cs typeface="Liberation Mono" pitchFamily="49"/>
              </a:rPr>
              <a:t>  ----------------------------------------------------------------+--  I2C</a:t>
            </a:r>
          </a:p>
          <a:p>
            <a:pPr marL="0" marR="0" lvl="0" indent="0" algn="l" rtl="0" hangingPunct="0">
              <a:lnSpc>
                <a:spcPct val="100000"/>
              </a:lnSpc>
              <a:spcBef>
                <a:spcPts val="0"/>
              </a:spcBef>
              <a:spcAft>
                <a:spcPts val="0"/>
              </a:spcAft>
              <a:buNone/>
              <a:tabLst/>
            </a:pPr>
            <a:r>
              <a:rPr lang="en-US" sz="1400" b="0" i="0" u="none" strike="noStrike" kern="1200" cap="none" dirty="0">
                <a:ln>
                  <a:noFill/>
                </a:ln>
                <a:latin typeface="Liberation Mono" pitchFamily="49"/>
                <a:ea typeface="Liberation Mono" pitchFamily="49"/>
                <a:cs typeface="Liberation Mono" pitchFamily="49"/>
              </a:rPr>
              <a:t>  --------------------------------------------------------------+----  Bus</a:t>
            </a:r>
          </a:p>
        </p:txBody>
      </p:sp>
      <p:sp>
        <p:nvSpPr>
          <p:cNvPr id="8" name="TextBox 4">
            <a:extLst>
              <a:ext uri="{FF2B5EF4-FFF2-40B4-BE49-F238E27FC236}">
                <a16:creationId xmlns:a16="http://schemas.microsoft.com/office/drawing/2014/main" id="{C601080A-AB84-445A-B823-F6D71E1DAD42}"/>
              </a:ext>
            </a:extLst>
          </p:cNvPr>
          <p:cNvSpPr txBox="1"/>
          <p:nvPr/>
        </p:nvSpPr>
        <p:spPr>
          <a:xfrm>
            <a:off x="2514412" y="3966701"/>
            <a:ext cx="6949440" cy="365760"/>
          </a:xfrm>
          <a:prstGeom prst="rect">
            <a:avLst/>
          </a:prstGeom>
          <a:noFill/>
          <a:ln>
            <a:solidFill>
              <a:schemeClr val="tx1"/>
            </a:solidFill>
          </a:ln>
        </p:spPr>
        <p:txBody>
          <a:bodyPr vert="horz" wrap="none" lIns="90000" tIns="45000" rIns="90000" bIns="45000"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hangingPunct="0">
              <a:lnSpc>
                <a:spcPct val="100000"/>
              </a:lnSpc>
              <a:spcBef>
                <a:spcPts val="0"/>
              </a:spcBef>
              <a:spcAft>
                <a:spcPts val="0"/>
              </a:spcAft>
              <a:buNone/>
              <a:tabLst/>
            </a:pPr>
            <a:r>
              <a:rPr lang="en-US" sz="1400" b="0" i="0" u="none" strike="noStrike" kern="1200" cap="none" dirty="0">
                <a:ln>
                  <a:noFill/>
                </a:ln>
                <a:latin typeface="Liberation Mono" pitchFamily="49"/>
                <a:ea typeface="Liberation Mono" pitchFamily="49"/>
                <a:cs typeface="Liberation Mono" pitchFamily="49"/>
              </a:rPr>
              <a:t>echo slave-24c02 0x1064 &gt; /sys/bus/i2c/devices/i2c-1/</a:t>
            </a:r>
            <a:r>
              <a:rPr lang="en-US" sz="1400" b="0" i="0" u="none" strike="noStrike" kern="1200" cap="none" dirty="0" err="1">
                <a:ln>
                  <a:noFill/>
                </a:ln>
                <a:latin typeface="Liberation Mono" pitchFamily="49"/>
                <a:ea typeface="Liberation Mono" pitchFamily="49"/>
                <a:cs typeface="Liberation Mono" pitchFamily="49"/>
              </a:rPr>
              <a:t>new_device</a:t>
            </a:r>
            <a:endParaRPr lang="en-US" sz="1400" b="0" i="0" u="none" strike="noStrike" kern="1200" cap="none" dirty="0">
              <a:ln>
                <a:noFill/>
              </a:ln>
              <a:latin typeface="Liberation Mono" pitchFamily="49"/>
              <a:ea typeface="Liberation Mono" pitchFamily="49"/>
              <a:cs typeface="Liberation Mono" pitchFamily="49"/>
            </a:endParaRPr>
          </a:p>
        </p:txBody>
      </p:sp>
      <p:sp>
        <p:nvSpPr>
          <p:cNvPr id="9" name="TextBox 5">
            <a:extLst>
              <a:ext uri="{FF2B5EF4-FFF2-40B4-BE49-F238E27FC236}">
                <a16:creationId xmlns:a16="http://schemas.microsoft.com/office/drawing/2014/main" id="{5138D907-418D-4224-8F2F-3D5FDDD4EE50}"/>
              </a:ext>
            </a:extLst>
          </p:cNvPr>
          <p:cNvSpPr txBox="1"/>
          <p:nvPr/>
        </p:nvSpPr>
        <p:spPr>
          <a:xfrm>
            <a:off x="2811232" y="5105501"/>
            <a:ext cx="6355800" cy="346680"/>
          </a:xfrm>
          <a:prstGeom prst="rect">
            <a:avLst/>
          </a:prstGeom>
          <a:noFill/>
          <a:ln>
            <a:noFill/>
          </a:ln>
        </p:spPr>
        <p:txBody>
          <a:bodyPr vert="horz" wrap="none" lIns="90000" tIns="45000" rIns="90000" bIns="45000"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lnSpc>
                <a:spcPct val="100000"/>
              </a:lnSpc>
              <a:spcBef>
                <a:spcPts val="0"/>
              </a:spcBef>
              <a:spcAft>
                <a:spcPts val="0"/>
              </a:spcAft>
              <a:buNone/>
              <a:tabLst/>
            </a:pPr>
            <a:r>
              <a:rPr lang="en-US" sz="1800" b="0" i="0" u="none" strike="noStrike" kern="1200" cap="none">
                <a:ln>
                  <a:noFill/>
                </a:ln>
                <a:latin typeface="Liberation Sans" pitchFamily="18"/>
                <a:ea typeface="Droid Sans Fallback" pitchFamily="2"/>
                <a:cs typeface="FreeSans" pitchFamily="2"/>
                <a:hlinkClick r:id="rId2"/>
              </a:rPr>
              <a:t>https://www.kernel.org/doc/Documentation/i2c/slave-interface</a:t>
            </a:r>
          </a:p>
        </p:txBody>
      </p:sp>
    </p:spTree>
    <p:extLst>
      <p:ext uri="{BB962C8B-B14F-4D97-AF65-F5344CB8AC3E}">
        <p14:creationId xmlns:p14="http://schemas.microsoft.com/office/powerpoint/2010/main" val="1738027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9D02-1824-487A-BCD0-A96AFD7B3B17}"/>
              </a:ext>
            </a:extLst>
          </p:cNvPr>
          <p:cNvSpPr>
            <a:spLocks noGrp="1"/>
          </p:cNvSpPr>
          <p:nvPr>
            <p:ph type="title"/>
          </p:nvPr>
        </p:nvSpPr>
        <p:spPr/>
        <p:txBody>
          <a:bodyPr>
            <a:normAutofit fontScale="90000"/>
          </a:bodyPr>
          <a:lstStyle/>
          <a:p>
            <a:pPr algn="ctr"/>
            <a:r>
              <a:rPr lang="en-US" dirty="0"/>
              <a:t>Instantiating I2C Devices</a:t>
            </a:r>
          </a:p>
        </p:txBody>
      </p:sp>
      <p:sp>
        <p:nvSpPr>
          <p:cNvPr id="7" name=" 2">
            <a:extLst>
              <a:ext uri="{FF2B5EF4-FFF2-40B4-BE49-F238E27FC236}">
                <a16:creationId xmlns:a16="http://schemas.microsoft.com/office/drawing/2014/main" id="{C7E7766D-2FDC-40B3-A25C-8ED3532A6223}"/>
              </a:ext>
            </a:extLst>
          </p:cNvPr>
          <p:cNvSpPr txBox="1">
            <a:spLocks noGrp="1"/>
          </p:cNvSpPr>
          <p:nvPr/>
        </p:nvSpPr>
        <p:spPr>
          <a:xfrm>
            <a:off x="1560180" y="1067401"/>
            <a:ext cx="9071640" cy="4384440"/>
          </a:xfrm>
          <a:prstGeom prst="rect">
            <a:avLst/>
          </a:prstGeom>
          <a:noFill/>
          <a:ln>
            <a:noFill/>
          </a:ln>
        </p:spPr>
        <p:txBody>
          <a:bodyPr lIns="0" tIns="0" rIns="0" bIns="0">
            <a:noAutofit/>
          </a:bodyPr>
          <a:lstStyle>
            <a:lvl1pPr rtl="0" hangingPunct="0">
              <a:spcBef>
                <a:spcPts val="0"/>
              </a:spcBef>
              <a:spcAft>
                <a:spcPts val="1417"/>
              </a:spcAft>
              <a:tabLst/>
              <a:defRPr lang="en-US" sz="3200" b="0" i="0" u="none" strike="noStrike" kern="1200" cap="none">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r>
              <a:rPr lang="en-US" b="1" dirty="0"/>
              <a:t>Device tree</a:t>
            </a:r>
          </a:p>
        </p:txBody>
      </p:sp>
      <p:sp>
        <p:nvSpPr>
          <p:cNvPr id="8" name="TextBox 3">
            <a:extLst>
              <a:ext uri="{FF2B5EF4-FFF2-40B4-BE49-F238E27FC236}">
                <a16:creationId xmlns:a16="http://schemas.microsoft.com/office/drawing/2014/main" id="{B17E2A78-381A-4511-979F-504F3DAFF0BE}"/>
              </a:ext>
            </a:extLst>
          </p:cNvPr>
          <p:cNvSpPr txBox="1"/>
          <p:nvPr/>
        </p:nvSpPr>
        <p:spPr>
          <a:xfrm>
            <a:off x="2179021" y="1858680"/>
            <a:ext cx="8112600" cy="3931920"/>
          </a:xfrm>
          <a:prstGeom prst="rect">
            <a:avLst/>
          </a:prstGeom>
          <a:noFill/>
          <a:ln>
            <a:noFill/>
          </a:ln>
        </p:spPr>
        <p:txBody>
          <a:bodyPr vert="horz" wrap="none" lIns="90000" tIns="45000" rIns="90000" bIns="45000"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hangingPunct="0">
              <a:lnSpc>
                <a:spcPct val="100000"/>
              </a:lnSpc>
              <a:spcBef>
                <a:spcPts val="0"/>
              </a:spcBef>
              <a:spcAft>
                <a:spcPts val="0"/>
              </a:spcAft>
              <a:buNone/>
              <a:tabLst/>
            </a:pPr>
            <a:r>
              <a:rPr lang="en-US" sz="1800" b="0" i="0" u="none" strike="noStrike" kern="1200" cap="none">
                <a:ln>
                  <a:noFill/>
                </a:ln>
                <a:latin typeface="Liberation Mono" pitchFamily="49"/>
                <a:ea typeface="Liberation Mono" pitchFamily="49"/>
                <a:cs typeface="Liberation Mono" pitchFamily="49"/>
              </a:rPr>
              <a:t>        i2c1: i2c@400a0000 {</a:t>
            </a:r>
          </a:p>
          <a:p>
            <a:pPr marL="0" marR="0" lvl="0" indent="0" algn="l" rtl="0" hangingPunct="0">
              <a:lnSpc>
                <a:spcPct val="100000"/>
              </a:lnSpc>
              <a:spcBef>
                <a:spcPts val="0"/>
              </a:spcBef>
              <a:spcAft>
                <a:spcPts val="0"/>
              </a:spcAft>
              <a:buNone/>
              <a:tabLst/>
            </a:pPr>
            <a:r>
              <a:rPr lang="en-US" sz="1800" b="0" i="0" u="none" strike="noStrike" kern="1200" cap="none">
                <a:ln>
                  <a:noFill/>
                </a:ln>
                <a:latin typeface="Liberation Mono" pitchFamily="49"/>
                <a:ea typeface="Liberation Mono" pitchFamily="49"/>
                <a:cs typeface="Liberation Mono" pitchFamily="49"/>
              </a:rPr>
              <a:t>                /* ... master properties skipped ... */</a:t>
            </a:r>
          </a:p>
          <a:p>
            <a:pPr marL="0" marR="0" lvl="0" indent="0" algn="l" rtl="0" hangingPunct="0">
              <a:lnSpc>
                <a:spcPct val="100000"/>
              </a:lnSpc>
              <a:spcBef>
                <a:spcPts val="0"/>
              </a:spcBef>
              <a:spcAft>
                <a:spcPts val="0"/>
              </a:spcAft>
              <a:buNone/>
              <a:tabLst/>
            </a:pPr>
            <a:r>
              <a:rPr lang="en-US" sz="1800" b="0" i="0" u="none" strike="noStrike" kern="1200" cap="none">
                <a:ln>
                  <a:noFill/>
                </a:ln>
                <a:latin typeface="Liberation Mono" pitchFamily="49"/>
                <a:ea typeface="Liberation Mono" pitchFamily="49"/>
                <a:cs typeface="Liberation Mono" pitchFamily="49"/>
              </a:rPr>
              <a:t>                clock-frequency = &lt;100000&gt;;</a:t>
            </a:r>
          </a:p>
          <a:p>
            <a:pPr marL="0" marR="0" lvl="0" indent="0" algn="l" rtl="0" hangingPunct="0">
              <a:lnSpc>
                <a:spcPct val="100000"/>
              </a:lnSpc>
              <a:spcBef>
                <a:spcPts val="0"/>
              </a:spcBef>
              <a:spcAft>
                <a:spcPts val="0"/>
              </a:spcAft>
              <a:buNone/>
              <a:tabLst/>
            </a:pPr>
            <a:r>
              <a:rPr lang="en-US" sz="1800" b="0" i="0" u="none" strike="noStrike" kern="1200" cap="none">
                <a:ln>
                  <a:noFill/>
                </a:ln>
                <a:latin typeface="Liberation Mono" pitchFamily="49"/>
                <a:ea typeface="Liberation Mono" pitchFamily="49"/>
                <a:cs typeface="Liberation Mono" pitchFamily="49"/>
              </a:rPr>
              <a:t>                flash@50 {</a:t>
            </a:r>
          </a:p>
          <a:p>
            <a:pPr marL="0" marR="0" lvl="0" indent="0" algn="l" rtl="0" hangingPunct="0">
              <a:lnSpc>
                <a:spcPct val="100000"/>
              </a:lnSpc>
              <a:spcBef>
                <a:spcPts val="0"/>
              </a:spcBef>
              <a:spcAft>
                <a:spcPts val="0"/>
              </a:spcAft>
              <a:buNone/>
              <a:tabLst/>
            </a:pPr>
            <a:r>
              <a:rPr lang="en-US" sz="1800" b="0" i="0" u="none" strike="noStrike" kern="1200" cap="none">
                <a:ln>
                  <a:noFill/>
                </a:ln>
                <a:latin typeface="Liberation Mono" pitchFamily="49"/>
                <a:ea typeface="Liberation Mono" pitchFamily="49"/>
                <a:cs typeface="Liberation Mono" pitchFamily="49"/>
              </a:rPr>
              <a:t>                        compatible = "atmel,24c256";</a:t>
            </a:r>
          </a:p>
          <a:p>
            <a:pPr marL="0" marR="0" lvl="0" indent="0" algn="l" rtl="0" hangingPunct="0">
              <a:lnSpc>
                <a:spcPct val="100000"/>
              </a:lnSpc>
              <a:spcBef>
                <a:spcPts val="0"/>
              </a:spcBef>
              <a:spcAft>
                <a:spcPts val="0"/>
              </a:spcAft>
              <a:buNone/>
              <a:tabLst/>
            </a:pPr>
            <a:r>
              <a:rPr lang="en-US" sz="1800" b="0" i="0" u="none" strike="noStrike" kern="1200" cap="none">
                <a:ln>
                  <a:noFill/>
                </a:ln>
                <a:latin typeface="Liberation Mono" pitchFamily="49"/>
                <a:ea typeface="Liberation Mono" pitchFamily="49"/>
                <a:cs typeface="Liberation Mono" pitchFamily="49"/>
              </a:rPr>
              <a:t>                        reg = &lt;0x50&gt;;</a:t>
            </a:r>
          </a:p>
          <a:p>
            <a:pPr marL="0" marR="0" lvl="0" indent="0" algn="l" rtl="0" hangingPunct="0">
              <a:lnSpc>
                <a:spcPct val="100000"/>
              </a:lnSpc>
              <a:spcBef>
                <a:spcPts val="0"/>
              </a:spcBef>
              <a:spcAft>
                <a:spcPts val="0"/>
              </a:spcAft>
              <a:buNone/>
              <a:tabLst/>
            </a:pPr>
            <a:r>
              <a:rPr lang="en-US" sz="1800" b="0" i="0" u="none" strike="noStrike" kern="1200" cap="none">
                <a:ln>
                  <a:noFill/>
                </a:ln>
                <a:latin typeface="Liberation Mono" pitchFamily="49"/>
                <a:ea typeface="Liberation Mono" pitchFamily="49"/>
                <a:cs typeface="Liberation Mono" pitchFamily="49"/>
              </a:rPr>
              <a:t>                };</a:t>
            </a:r>
          </a:p>
          <a:p>
            <a:pPr marL="0" marR="0" lvl="0" indent="0" algn="l" rtl="0" hangingPunct="0">
              <a:lnSpc>
                <a:spcPct val="100000"/>
              </a:lnSpc>
              <a:spcBef>
                <a:spcPts val="0"/>
              </a:spcBef>
              <a:spcAft>
                <a:spcPts val="0"/>
              </a:spcAft>
              <a:buNone/>
              <a:tabLst/>
            </a:pPr>
            <a:r>
              <a:rPr lang="en-US" sz="1800" b="0" i="0" u="none" strike="noStrike" kern="1200" cap="none">
                <a:ln>
                  <a:noFill/>
                </a:ln>
                <a:latin typeface="Liberation Mono" pitchFamily="49"/>
                <a:ea typeface="Liberation Mono" pitchFamily="49"/>
                <a:cs typeface="Liberation Mono" pitchFamily="49"/>
              </a:rPr>
              <a:t>                pca9532: gpio@60 {</a:t>
            </a:r>
          </a:p>
          <a:p>
            <a:pPr marL="0" marR="0" lvl="0" indent="0" algn="l" rtl="0" hangingPunct="0">
              <a:lnSpc>
                <a:spcPct val="100000"/>
              </a:lnSpc>
              <a:spcBef>
                <a:spcPts val="0"/>
              </a:spcBef>
              <a:spcAft>
                <a:spcPts val="0"/>
              </a:spcAft>
              <a:buNone/>
              <a:tabLst/>
            </a:pPr>
            <a:r>
              <a:rPr lang="en-US" sz="1800" b="0" i="0" u="none" strike="noStrike" kern="1200" cap="none">
                <a:ln>
                  <a:noFill/>
                </a:ln>
                <a:latin typeface="Liberation Mono" pitchFamily="49"/>
                <a:ea typeface="Liberation Mono" pitchFamily="49"/>
                <a:cs typeface="Liberation Mono" pitchFamily="49"/>
              </a:rPr>
              <a:t>                        compatible = "nxp,pca9532";</a:t>
            </a:r>
          </a:p>
          <a:p>
            <a:pPr marL="0" marR="0" lvl="0" indent="0" algn="l" rtl="0" hangingPunct="0">
              <a:lnSpc>
                <a:spcPct val="100000"/>
              </a:lnSpc>
              <a:spcBef>
                <a:spcPts val="0"/>
              </a:spcBef>
              <a:spcAft>
                <a:spcPts val="0"/>
              </a:spcAft>
              <a:buNone/>
              <a:tabLst/>
            </a:pPr>
            <a:r>
              <a:rPr lang="en-US" sz="1800" b="0" i="0" u="none" strike="noStrike" kern="1200" cap="none">
                <a:ln>
                  <a:noFill/>
                </a:ln>
                <a:latin typeface="Liberation Mono" pitchFamily="49"/>
                <a:ea typeface="Liberation Mono" pitchFamily="49"/>
                <a:cs typeface="Liberation Mono" pitchFamily="49"/>
              </a:rPr>
              <a:t>                        gpio-controller;</a:t>
            </a:r>
          </a:p>
          <a:p>
            <a:pPr marL="0" marR="0" lvl="0" indent="0" algn="l" rtl="0" hangingPunct="0">
              <a:lnSpc>
                <a:spcPct val="100000"/>
              </a:lnSpc>
              <a:spcBef>
                <a:spcPts val="0"/>
              </a:spcBef>
              <a:spcAft>
                <a:spcPts val="0"/>
              </a:spcAft>
              <a:buNone/>
              <a:tabLst/>
            </a:pPr>
            <a:r>
              <a:rPr lang="en-US" sz="1800" b="0" i="0" u="none" strike="noStrike" kern="1200" cap="none">
                <a:ln>
                  <a:noFill/>
                </a:ln>
                <a:latin typeface="Liberation Mono" pitchFamily="49"/>
                <a:ea typeface="Liberation Mono" pitchFamily="49"/>
                <a:cs typeface="Liberation Mono" pitchFamily="49"/>
              </a:rPr>
              <a:t>                        #gpio-cells = &lt;2&gt;;</a:t>
            </a:r>
          </a:p>
          <a:p>
            <a:pPr marL="0" marR="0" lvl="0" indent="0" algn="l" rtl="0" hangingPunct="0">
              <a:lnSpc>
                <a:spcPct val="100000"/>
              </a:lnSpc>
              <a:spcBef>
                <a:spcPts val="0"/>
              </a:spcBef>
              <a:spcAft>
                <a:spcPts val="0"/>
              </a:spcAft>
              <a:buNone/>
              <a:tabLst/>
            </a:pPr>
            <a:r>
              <a:rPr lang="en-US" sz="1800" b="0" i="0" u="none" strike="noStrike" kern="1200" cap="none">
                <a:ln>
                  <a:noFill/>
                </a:ln>
                <a:latin typeface="Liberation Mono" pitchFamily="49"/>
                <a:ea typeface="Liberation Mono" pitchFamily="49"/>
                <a:cs typeface="Liberation Mono" pitchFamily="49"/>
              </a:rPr>
              <a:t>                        reg = &lt;0x60&gt;;</a:t>
            </a:r>
          </a:p>
          <a:p>
            <a:pPr marL="0" marR="0" lvl="0" indent="0" algn="l" rtl="0" hangingPunct="0">
              <a:lnSpc>
                <a:spcPct val="100000"/>
              </a:lnSpc>
              <a:spcBef>
                <a:spcPts val="0"/>
              </a:spcBef>
              <a:spcAft>
                <a:spcPts val="0"/>
              </a:spcAft>
              <a:buNone/>
              <a:tabLst/>
            </a:pPr>
            <a:r>
              <a:rPr lang="en-US" sz="1800" b="0" i="0" u="none" strike="noStrike" kern="1200" cap="none">
                <a:ln>
                  <a:noFill/>
                </a:ln>
                <a:latin typeface="Liberation Mono" pitchFamily="49"/>
                <a:ea typeface="Liberation Mono" pitchFamily="49"/>
                <a:cs typeface="Liberation Mono" pitchFamily="49"/>
              </a:rPr>
              <a:t>                };</a:t>
            </a:r>
          </a:p>
          <a:p>
            <a:pPr marL="0" marR="0" lvl="0" indent="0" algn="l" rtl="0" hangingPunct="0">
              <a:lnSpc>
                <a:spcPct val="100000"/>
              </a:lnSpc>
              <a:spcBef>
                <a:spcPts val="0"/>
              </a:spcBef>
              <a:spcAft>
                <a:spcPts val="0"/>
              </a:spcAft>
              <a:buNone/>
              <a:tabLst/>
            </a:pPr>
            <a:r>
              <a:rPr lang="en-US" sz="1800" b="0" i="0" u="none" strike="noStrike" kern="1200" cap="none">
                <a:ln>
                  <a:noFill/>
                </a:ln>
                <a:latin typeface="Liberation Mono" pitchFamily="49"/>
                <a:ea typeface="Liberation Mono" pitchFamily="49"/>
                <a:cs typeface="Liberation Mono" pitchFamily="49"/>
              </a:rPr>
              <a:t>        };</a:t>
            </a:r>
          </a:p>
        </p:txBody>
      </p:sp>
    </p:spTree>
    <p:extLst>
      <p:ext uri="{BB962C8B-B14F-4D97-AF65-F5344CB8AC3E}">
        <p14:creationId xmlns:p14="http://schemas.microsoft.com/office/powerpoint/2010/main" val="4138014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9D02-1824-487A-BCD0-A96AFD7B3B17}"/>
              </a:ext>
            </a:extLst>
          </p:cNvPr>
          <p:cNvSpPr>
            <a:spLocks noGrp="1"/>
          </p:cNvSpPr>
          <p:nvPr>
            <p:ph type="title"/>
          </p:nvPr>
        </p:nvSpPr>
        <p:spPr/>
        <p:txBody>
          <a:bodyPr>
            <a:normAutofit fontScale="90000"/>
          </a:bodyPr>
          <a:lstStyle/>
          <a:p>
            <a:pPr algn="ctr"/>
            <a:r>
              <a:rPr lang="en-US" dirty="0"/>
              <a:t>Instantiating I2C Devices</a:t>
            </a:r>
          </a:p>
        </p:txBody>
      </p:sp>
      <p:sp>
        <p:nvSpPr>
          <p:cNvPr id="5" name=" 2">
            <a:extLst>
              <a:ext uri="{FF2B5EF4-FFF2-40B4-BE49-F238E27FC236}">
                <a16:creationId xmlns:a16="http://schemas.microsoft.com/office/drawing/2014/main" id="{12168F7A-E04B-4057-AEDD-9DBF6A61DD78}"/>
              </a:ext>
            </a:extLst>
          </p:cNvPr>
          <p:cNvSpPr txBox="1">
            <a:spLocks noGrp="1"/>
          </p:cNvSpPr>
          <p:nvPr/>
        </p:nvSpPr>
        <p:spPr>
          <a:xfrm>
            <a:off x="1560180" y="838800"/>
            <a:ext cx="9071640" cy="4384440"/>
          </a:xfrm>
          <a:prstGeom prst="rect">
            <a:avLst/>
          </a:prstGeom>
          <a:noFill/>
          <a:ln>
            <a:noFill/>
          </a:ln>
        </p:spPr>
        <p:txBody>
          <a:bodyPr lIns="0" tIns="0" rIns="0" bIns="0">
            <a:noAutofit/>
          </a:bodyPr>
          <a:lstStyle>
            <a:lvl1pPr rtl="0" hangingPunct="0">
              <a:spcBef>
                <a:spcPts val="0"/>
              </a:spcBef>
              <a:spcAft>
                <a:spcPts val="1417"/>
              </a:spcAft>
              <a:tabLst/>
              <a:defRPr lang="en-US" sz="3200" b="0" i="0" u="none" strike="noStrike" kern="1200" cap="none">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r>
              <a:rPr lang="en-US" b="1" dirty="0"/>
              <a:t>Platform device</a:t>
            </a:r>
          </a:p>
        </p:txBody>
      </p:sp>
      <p:sp>
        <p:nvSpPr>
          <p:cNvPr id="6" name="TextBox 3">
            <a:extLst>
              <a:ext uri="{FF2B5EF4-FFF2-40B4-BE49-F238E27FC236}">
                <a16:creationId xmlns:a16="http://schemas.microsoft.com/office/drawing/2014/main" id="{56076971-DE43-493C-8CF7-60A1D7611ABA}"/>
              </a:ext>
            </a:extLst>
          </p:cNvPr>
          <p:cNvSpPr txBox="1"/>
          <p:nvPr/>
        </p:nvSpPr>
        <p:spPr>
          <a:xfrm>
            <a:off x="2610660" y="1604160"/>
            <a:ext cx="7132320" cy="4415040"/>
          </a:xfrm>
          <a:prstGeom prst="rect">
            <a:avLst/>
          </a:prstGeom>
          <a:noFill/>
          <a:ln>
            <a:noFill/>
          </a:ln>
        </p:spPr>
        <p:txBody>
          <a:bodyPr vert="horz" wrap="none" lIns="90000" tIns="45000" rIns="90000" bIns="45000"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static struct i2c_board_info h4_i2c_board_info[] __initdata = {</a:t>
            </a:r>
          </a:p>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        {</a:t>
            </a:r>
          </a:p>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                I2C_BOARD_INFO("isp1301_omap", 0x2d),</a:t>
            </a:r>
          </a:p>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                .irq            = OMAP_GPIO_IRQ(125),</a:t>
            </a:r>
          </a:p>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        },</a:t>
            </a:r>
          </a:p>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        {       /* EEPROM on mainboard */</a:t>
            </a:r>
          </a:p>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                I2C_BOARD_INFO("24c01", 0x52),</a:t>
            </a:r>
          </a:p>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                .platform_data  = &amp;m24c01,</a:t>
            </a:r>
          </a:p>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        },</a:t>
            </a:r>
          </a:p>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        {       /* EEPROM on cpu card */</a:t>
            </a:r>
          </a:p>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                I2C_BOARD_INFO("24c01", 0x57),</a:t>
            </a:r>
          </a:p>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                .platform_data  = &amp;m24c01,</a:t>
            </a:r>
          </a:p>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        },</a:t>
            </a:r>
          </a:p>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a:t>
            </a:r>
          </a:p>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static void __init omap_h4_init(void)</a:t>
            </a:r>
          </a:p>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a:t>
            </a:r>
          </a:p>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        (...)</a:t>
            </a:r>
          </a:p>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        i2c_register_board_info(1, h4_i2c_board_info,</a:t>
            </a:r>
          </a:p>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                        ARRAY_SIZE(h4_i2c_board_info));</a:t>
            </a:r>
          </a:p>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        (...)</a:t>
            </a:r>
          </a:p>
          <a:p>
            <a:pPr marL="0" marR="0" lvl="0" indent="0" algn="l" rtl="0" hangingPunct="0">
              <a:lnSpc>
                <a:spcPct val="100000"/>
              </a:lnSpc>
              <a:spcBef>
                <a:spcPts val="0"/>
              </a:spcBef>
              <a:spcAft>
                <a:spcPts val="0"/>
              </a:spcAft>
              <a:buNone/>
              <a:tabLst/>
            </a:pPr>
            <a:r>
              <a:rPr lang="en-US" sz="1400" b="0" i="0" u="none" strike="noStrike" kern="1200" cap="none">
                <a:ln>
                  <a:noFill/>
                </a:ln>
                <a:latin typeface="Liberation Mono" pitchFamily="49"/>
                <a:ea typeface="Liberation Mono" pitchFamily="49"/>
                <a:cs typeface="Liberation Mono" pitchFamily="49"/>
              </a:rPr>
              <a:t>}</a:t>
            </a:r>
          </a:p>
        </p:txBody>
      </p:sp>
    </p:spTree>
    <p:extLst>
      <p:ext uri="{BB962C8B-B14F-4D97-AF65-F5344CB8AC3E}">
        <p14:creationId xmlns:p14="http://schemas.microsoft.com/office/powerpoint/2010/main" val="862654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9D02-1824-487A-BCD0-A96AFD7B3B17}"/>
              </a:ext>
            </a:extLst>
          </p:cNvPr>
          <p:cNvSpPr>
            <a:spLocks noGrp="1"/>
          </p:cNvSpPr>
          <p:nvPr>
            <p:ph type="title"/>
          </p:nvPr>
        </p:nvSpPr>
        <p:spPr/>
        <p:txBody>
          <a:bodyPr>
            <a:normAutofit fontScale="90000"/>
          </a:bodyPr>
          <a:lstStyle/>
          <a:p>
            <a:pPr algn="ctr"/>
            <a:r>
              <a:rPr lang="en-US" dirty="0"/>
              <a:t>Instantiating I2C Devices</a:t>
            </a:r>
          </a:p>
        </p:txBody>
      </p:sp>
      <p:sp>
        <p:nvSpPr>
          <p:cNvPr id="7" name=" 2">
            <a:extLst>
              <a:ext uri="{FF2B5EF4-FFF2-40B4-BE49-F238E27FC236}">
                <a16:creationId xmlns:a16="http://schemas.microsoft.com/office/drawing/2014/main" id="{A1072EBB-A82C-4D0C-855A-0CDE17F89E59}"/>
              </a:ext>
            </a:extLst>
          </p:cNvPr>
          <p:cNvSpPr txBox="1">
            <a:spLocks noGrp="1"/>
          </p:cNvSpPr>
          <p:nvPr/>
        </p:nvSpPr>
        <p:spPr>
          <a:xfrm>
            <a:off x="1560180" y="1236780"/>
            <a:ext cx="9071640" cy="4384440"/>
          </a:xfrm>
          <a:prstGeom prst="rect">
            <a:avLst/>
          </a:prstGeom>
          <a:noFill/>
          <a:ln>
            <a:noFill/>
          </a:ln>
        </p:spPr>
        <p:txBody>
          <a:bodyPr lIns="0" tIns="0" rIns="0" bIns="0">
            <a:noAutofit/>
          </a:bodyPr>
          <a:lstStyle>
            <a:lvl1pPr rtl="0" hangingPunct="0">
              <a:spcBef>
                <a:spcPts val="0"/>
              </a:spcBef>
              <a:spcAft>
                <a:spcPts val="1417"/>
              </a:spcAft>
              <a:tabLst/>
              <a:defRPr lang="en-US" sz="3200" b="0" i="0" u="none" strike="noStrike" kern="1200" cap="none">
                <a:ln>
                  <a:noFill/>
                </a:ln>
                <a:latin typeface="Liberation Sans" pitchFamily="18"/>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ctr"/>
            <a:r>
              <a:rPr lang="en-US" b="1" dirty="0"/>
              <a:t>From user space</a:t>
            </a:r>
          </a:p>
        </p:txBody>
      </p:sp>
      <p:sp>
        <p:nvSpPr>
          <p:cNvPr id="8" name="TextBox 3">
            <a:extLst>
              <a:ext uri="{FF2B5EF4-FFF2-40B4-BE49-F238E27FC236}">
                <a16:creationId xmlns:a16="http://schemas.microsoft.com/office/drawing/2014/main" id="{48092E17-F6FD-4329-9725-029EC41BF682}"/>
              </a:ext>
            </a:extLst>
          </p:cNvPr>
          <p:cNvSpPr txBox="1"/>
          <p:nvPr/>
        </p:nvSpPr>
        <p:spPr>
          <a:xfrm>
            <a:off x="3057421" y="3477419"/>
            <a:ext cx="6185160" cy="346680"/>
          </a:xfrm>
          <a:prstGeom prst="rect">
            <a:avLst/>
          </a:prstGeom>
          <a:noFill/>
          <a:ln>
            <a:noFill/>
          </a:ln>
        </p:spPr>
        <p:txBody>
          <a:bodyPr vert="horz" wrap="none" lIns="90000" tIns="45000" rIns="90000" bIns="45000"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lnSpc>
                <a:spcPct val="100000"/>
              </a:lnSpc>
              <a:spcBef>
                <a:spcPts val="0"/>
              </a:spcBef>
              <a:spcAft>
                <a:spcPts val="0"/>
              </a:spcAft>
              <a:buNone/>
              <a:tabLst/>
            </a:pPr>
            <a:r>
              <a:rPr lang="en-US" sz="1800" b="0" i="0" u="none" strike="noStrike" kern="1200" cap="none">
                <a:ln>
                  <a:noFill/>
                </a:ln>
                <a:latin typeface="Liberation Sans" pitchFamily="18"/>
                <a:ea typeface="Droid Sans Fallback" pitchFamily="2"/>
                <a:cs typeface="FreeSans" pitchFamily="2"/>
              </a:rPr>
              <a:t>echo eeprom 0x50 &gt; /sys/bus/i2c/devices/i2c-3/new_device</a:t>
            </a:r>
          </a:p>
        </p:txBody>
      </p:sp>
      <p:sp>
        <p:nvSpPr>
          <p:cNvPr id="9" name="TextBox 4">
            <a:extLst>
              <a:ext uri="{FF2B5EF4-FFF2-40B4-BE49-F238E27FC236}">
                <a16:creationId xmlns:a16="http://schemas.microsoft.com/office/drawing/2014/main" id="{E63062BE-8D79-47EB-8D42-E2E5152E6478}"/>
              </a:ext>
            </a:extLst>
          </p:cNvPr>
          <p:cNvSpPr txBox="1"/>
          <p:nvPr/>
        </p:nvSpPr>
        <p:spPr>
          <a:xfrm>
            <a:off x="2680861" y="5447880"/>
            <a:ext cx="6938280" cy="346680"/>
          </a:xfrm>
          <a:prstGeom prst="rect">
            <a:avLst/>
          </a:prstGeom>
          <a:noFill/>
          <a:ln>
            <a:noFill/>
          </a:ln>
        </p:spPr>
        <p:txBody>
          <a:bodyPr vert="horz" wrap="none" lIns="90000" tIns="45000" rIns="90000" bIns="45000"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lnSpc>
                <a:spcPct val="100000"/>
              </a:lnSpc>
              <a:spcBef>
                <a:spcPts val="0"/>
              </a:spcBef>
              <a:spcAft>
                <a:spcPts val="0"/>
              </a:spcAft>
              <a:buNone/>
              <a:tabLst/>
            </a:pPr>
            <a:r>
              <a:rPr lang="en-US" sz="1800" b="0" i="0" u="none" strike="noStrike" kern="1200" cap="none">
                <a:ln>
                  <a:noFill/>
                </a:ln>
                <a:latin typeface="Liberation Sans" pitchFamily="18"/>
                <a:ea typeface="Droid Sans Fallback" pitchFamily="2"/>
                <a:cs typeface="FreeSans" pitchFamily="2"/>
                <a:hlinkClick r:id="rId2"/>
              </a:rPr>
              <a:t>https://www.kernel.org/doc/Documentation/i2c/instantiating-devices</a:t>
            </a:r>
          </a:p>
        </p:txBody>
      </p:sp>
    </p:spTree>
    <p:extLst>
      <p:ext uri="{BB962C8B-B14F-4D97-AF65-F5344CB8AC3E}">
        <p14:creationId xmlns:p14="http://schemas.microsoft.com/office/powerpoint/2010/main" val="358219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9D02-1824-487A-BCD0-A96AFD7B3B17}"/>
              </a:ext>
            </a:extLst>
          </p:cNvPr>
          <p:cNvSpPr>
            <a:spLocks noGrp="1"/>
          </p:cNvSpPr>
          <p:nvPr>
            <p:ph type="title"/>
          </p:nvPr>
        </p:nvSpPr>
        <p:spPr/>
        <p:txBody>
          <a:bodyPr>
            <a:normAutofit fontScale="90000"/>
          </a:bodyPr>
          <a:lstStyle/>
          <a:p>
            <a:pPr algn="ctr"/>
            <a:r>
              <a:rPr lang="en-US" dirty="0"/>
              <a:t>User space Tools</a:t>
            </a:r>
          </a:p>
        </p:txBody>
      </p:sp>
      <p:sp>
        <p:nvSpPr>
          <p:cNvPr id="11" name="Content Placeholder 2">
            <a:extLst>
              <a:ext uri="{FF2B5EF4-FFF2-40B4-BE49-F238E27FC236}">
                <a16:creationId xmlns:a16="http://schemas.microsoft.com/office/drawing/2014/main" id="{87B81F52-47AE-48AD-A91D-E06E14BCB81C}"/>
              </a:ext>
            </a:extLst>
          </p:cNvPr>
          <p:cNvSpPr>
            <a:spLocks noGrp="1"/>
          </p:cNvSpPr>
          <p:nvPr>
            <p:ph idx="1"/>
          </p:nvPr>
        </p:nvSpPr>
        <p:spPr>
          <a:xfrm>
            <a:off x="474135" y="1180495"/>
            <a:ext cx="9835277" cy="4945669"/>
          </a:xfrm>
        </p:spPr>
        <p:txBody>
          <a:bodyPr>
            <a:normAutofit fontScale="92500" lnSpcReduction="20000"/>
          </a:bodyPr>
          <a:lstStyle/>
          <a:p>
            <a:pPr lvl="0">
              <a:buSzPct val="45000"/>
              <a:buFont typeface="StarSymbol"/>
              <a:buChar char="●"/>
            </a:pPr>
            <a:r>
              <a:rPr lang="en-US" dirty="0"/>
              <a:t>Simple character device driver (i2c-dev)</a:t>
            </a:r>
          </a:p>
          <a:p>
            <a:pPr lvl="1" hangingPunct="0">
              <a:spcBef>
                <a:spcPts val="0"/>
              </a:spcBef>
              <a:spcAft>
                <a:spcPts val="1417"/>
              </a:spcAft>
              <a:buSzPct val="75000"/>
              <a:buFont typeface="StarSymbol"/>
              <a:buChar char="–"/>
            </a:pPr>
            <a:r>
              <a:rPr lang="en-US" dirty="0">
                <a:latin typeface="Liberation Sans" pitchFamily="18"/>
              </a:rPr>
              <a:t>Device nodes at </a:t>
            </a:r>
            <a:r>
              <a:rPr lang="en-US" b="1" dirty="0">
                <a:latin typeface="Liberation Sans" pitchFamily="18"/>
              </a:rPr>
              <a:t>/dev/i2c-x</a:t>
            </a:r>
          </a:p>
          <a:p>
            <a:pPr lvl="1" hangingPunct="0">
              <a:spcBef>
                <a:spcPts val="0"/>
              </a:spcBef>
              <a:spcAft>
                <a:spcPts val="1417"/>
              </a:spcAft>
              <a:buSzPct val="75000"/>
              <a:buFont typeface="StarSymbol"/>
              <a:buChar char="–"/>
            </a:pPr>
            <a:r>
              <a:rPr lang="en-US" dirty="0">
                <a:latin typeface="Liberation Sans" pitchFamily="18"/>
              </a:rPr>
              <a:t>Slave address set by </a:t>
            </a:r>
            <a:r>
              <a:rPr lang="en-US" b="1" dirty="0">
                <a:latin typeface="Liberation Sans" pitchFamily="18"/>
              </a:rPr>
              <a:t>I2C_SLAVE </a:t>
            </a:r>
            <a:r>
              <a:rPr lang="en-US" dirty="0" err="1">
                <a:latin typeface="Liberation Sans" pitchFamily="18"/>
              </a:rPr>
              <a:t>ioctl</a:t>
            </a:r>
            <a:r>
              <a:rPr lang="en-US" dirty="0">
                <a:latin typeface="Liberation Sans" pitchFamily="18"/>
              </a:rPr>
              <a:t>.</a:t>
            </a:r>
          </a:p>
          <a:p>
            <a:pPr lvl="1" hangingPunct="0">
              <a:spcBef>
                <a:spcPts val="0"/>
              </a:spcBef>
              <a:spcAft>
                <a:spcPts val="1417"/>
              </a:spcAft>
              <a:buSzPct val="75000"/>
              <a:buFont typeface="StarSymbol"/>
              <a:buChar char="–"/>
            </a:pPr>
            <a:r>
              <a:rPr lang="en-US" dirty="0">
                <a:latin typeface="Liberation Sans" pitchFamily="18"/>
              </a:rPr>
              <a:t>Simple access using </a:t>
            </a:r>
            <a:r>
              <a:rPr lang="en-US" b="1" dirty="0">
                <a:latin typeface="Liberation Sans" pitchFamily="18"/>
              </a:rPr>
              <a:t>read() </a:t>
            </a:r>
            <a:r>
              <a:rPr lang="en-US" dirty="0">
                <a:latin typeface="Liberation Sans" pitchFamily="18"/>
              </a:rPr>
              <a:t>/ </a:t>
            </a:r>
            <a:r>
              <a:rPr lang="en-US" b="1" dirty="0">
                <a:latin typeface="Liberation Sans" pitchFamily="18"/>
              </a:rPr>
              <a:t>write()</a:t>
            </a:r>
          </a:p>
          <a:p>
            <a:pPr lvl="1" hangingPunct="0">
              <a:spcBef>
                <a:spcPts val="0"/>
              </a:spcBef>
              <a:spcAft>
                <a:spcPts val="1417"/>
              </a:spcAft>
              <a:buSzPct val="75000"/>
              <a:buFont typeface="StarSymbol"/>
              <a:buChar char="–"/>
            </a:pPr>
            <a:r>
              <a:rPr lang="en-US" b="1" dirty="0">
                <a:latin typeface="Liberation Sans" pitchFamily="18"/>
              </a:rPr>
              <a:t>i2c_smbus_{</a:t>
            </a:r>
            <a:r>
              <a:rPr lang="en-US" b="1" dirty="0" err="1">
                <a:latin typeface="Liberation Sans" pitchFamily="18"/>
              </a:rPr>
              <a:t>read,write</a:t>
            </a:r>
            <a:r>
              <a:rPr lang="en-US" b="1" dirty="0">
                <a:latin typeface="Liberation Sans" pitchFamily="18"/>
              </a:rPr>
              <a:t>}_{</a:t>
            </a:r>
            <a:r>
              <a:rPr lang="en-US" b="1" dirty="0" err="1">
                <a:latin typeface="Liberation Sans" pitchFamily="18"/>
              </a:rPr>
              <a:t>byte,word</a:t>
            </a:r>
            <a:r>
              <a:rPr lang="en-US" b="1" dirty="0">
                <a:latin typeface="Liberation Sans" pitchFamily="18"/>
              </a:rPr>
              <a:t>}_data()</a:t>
            </a:r>
          </a:p>
          <a:p>
            <a:pPr lvl="0">
              <a:buSzPct val="45000"/>
              <a:buFont typeface="StarSymbol"/>
              <a:buChar char="●"/>
            </a:pPr>
            <a:r>
              <a:rPr lang="en-US" dirty="0"/>
              <a:t>i2ctools</a:t>
            </a:r>
          </a:p>
          <a:p>
            <a:pPr lvl="1" hangingPunct="0">
              <a:spcBef>
                <a:spcPts val="0"/>
              </a:spcBef>
              <a:spcAft>
                <a:spcPts val="1417"/>
              </a:spcAft>
              <a:buSzPct val="75000"/>
              <a:buFont typeface="StarSymbol"/>
              <a:buChar char="–"/>
            </a:pPr>
            <a:r>
              <a:rPr lang="en-US" dirty="0">
                <a:latin typeface="Liberation Sans" pitchFamily="18"/>
              </a:rPr>
              <a:t>i2cdetect</a:t>
            </a:r>
          </a:p>
          <a:p>
            <a:pPr lvl="1" hangingPunct="0">
              <a:spcBef>
                <a:spcPts val="0"/>
              </a:spcBef>
              <a:spcAft>
                <a:spcPts val="1417"/>
              </a:spcAft>
              <a:buSzPct val="75000"/>
              <a:buFont typeface="StarSymbol"/>
              <a:buChar char="–"/>
            </a:pPr>
            <a:r>
              <a:rPr lang="en-US" dirty="0">
                <a:latin typeface="Liberation Sans" pitchFamily="18"/>
              </a:rPr>
              <a:t>i2cget</a:t>
            </a:r>
          </a:p>
          <a:p>
            <a:pPr lvl="1" hangingPunct="0">
              <a:spcBef>
                <a:spcPts val="0"/>
              </a:spcBef>
              <a:spcAft>
                <a:spcPts val="1417"/>
              </a:spcAft>
              <a:buSzPct val="75000"/>
              <a:buFont typeface="StarSymbol"/>
              <a:buChar char="–"/>
            </a:pPr>
            <a:r>
              <a:rPr lang="en-US" dirty="0">
                <a:latin typeface="Liberation Sans" pitchFamily="18"/>
              </a:rPr>
              <a:t>I2cset</a:t>
            </a:r>
          </a:p>
        </p:txBody>
      </p:sp>
      <p:sp>
        <p:nvSpPr>
          <p:cNvPr id="12" name="TextBox 3">
            <a:extLst>
              <a:ext uri="{FF2B5EF4-FFF2-40B4-BE49-F238E27FC236}">
                <a16:creationId xmlns:a16="http://schemas.microsoft.com/office/drawing/2014/main" id="{4589FA5E-198F-499D-90A7-7E2097265B36}"/>
              </a:ext>
            </a:extLst>
          </p:cNvPr>
          <p:cNvSpPr txBox="1"/>
          <p:nvPr/>
        </p:nvSpPr>
        <p:spPr>
          <a:xfrm>
            <a:off x="3000360" y="5952824"/>
            <a:ext cx="6191280" cy="346680"/>
          </a:xfrm>
          <a:prstGeom prst="rect">
            <a:avLst/>
          </a:prstGeom>
          <a:noFill/>
          <a:ln>
            <a:noFill/>
          </a:ln>
        </p:spPr>
        <p:txBody>
          <a:bodyPr vert="horz" wrap="none" lIns="90000" tIns="45000" rIns="90000" bIns="45000"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lnSpc>
                <a:spcPct val="100000"/>
              </a:lnSpc>
              <a:spcBef>
                <a:spcPts val="0"/>
              </a:spcBef>
              <a:spcAft>
                <a:spcPts val="0"/>
              </a:spcAft>
              <a:buNone/>
              <a:tabLst/>
            </a:pPr>
            <a:r>
              <a:rPr lang="en-US" sz="1800" b="0" i="0" u="none" strike="noStrike" kern="1200" cap="none">
                <a:ln>
                  <a:noFill/>
                </a:ln>
                <a:latin typeface="Liberation Sans" pitchFamily="18"/>
                <a:ea typeface="Droid Sans Fallback" pitchFamily="2"/>
                <a:cs typeface="FreeSans" pitchFamily="2"/>
                <a:hlinkClick r:id="rId2"/>
              </a:rPr>
              <a:t>https://www.kernel.org/doc/Documentation/i2c/dev-interface</a:t>
            </a:r>
          </a:p>
        </p:txBody>
      </p:sp>
    </p:spTree>
    <p:extLst>
      <p:ext uri="{BB962C8B-B14F-4D97-AF65-F5344CB8AC3E}">
        <p14:creationId xmlns:p14="http://schemas.microsoft.com/office/powerpoint/2010/main" val="1442254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9D02-1824-487A-BCD0-A96AFD7B3B17}"/>
              </a:ext>
            </a:extLst>
          </p:cNvPr>
          <p:cNvSpPr>
            <a:spLocks noGrp="1"/>
          </p:cNvSpPr>
          <p:nvPr>
            <p:ph type="title"/>
          </p:nvPr>
        </p:nvSpPr>
        <p:spPr/>
        <p:txBody>
          <a:bodyPr>
            <a:normAutofit fontScale="90000"/>
          </a:bodyPr>
          <a:lstStyle/>
          <a:p>
            <a:pPr algn="ctr"/>
            <a:r>
              <a:rPr lang="en-US" dirty="0"/>
              <a:t>User space Tools</a:t>
            </a:r>
          </a:p>
        </p:txBody>
      </p:sp>
      <p:sp>
        <p:nvSpPr>
          <p:cNvPr id="11" name="Content Placeholder 2">
            <a:extLst>
              <a:ext uri="{FF2B5EF4-FFF2-40B4-BE49-F238E27FC236}">
                <a16:creationId xmlns:a16="http://schemas.microsoft.com/office/drawing/2014/main" id="{87B81F52-47AE-48AD-A91D-E06E14BCB81C}"/>
              </a:ext>
            </a:extLst>
          </p:cNvPr>
          <p:cNvSpPr>
            <a:spLocks noGrp="1"/>
          </p:cNvSpPr>
          <p:nvPr>
            <p:ph idx="1"/>
          </p:nvPr>
        </p:nvSpPr>
        <p:spPr>
          <a:xfrm>
            <a:off x="474135" y="1180495"/>
            <a:ext cx="11108266" cy="4945669"/>
          </a:xfrm>
        </p:spPr>
        <p:txBody>
          <a:bodyPr>
            <a:normAutofit/>
          </a:bodyPr>
          <a:lstStyle/>
          <a:p>
            <a:pPr marL="0" lvl="0" indent="0">
              <a:buSzPct val="45000"/>
              <a:buNone/>
            </a:pPr>
            <a:r>
              <a:rPr lang="en-US" dirty="0">
                <a:latin typeface="Liberation Sans" pitchFamily="18"/>
              </a:rPr>
              <a:t>From the Linux user space, you can access the I2C bus from the </a:t>
            </a:r>
            <a:r>
              <a:rPr lang="en-US" b="1" dirty="0">
                <a:latin typeface="Liberation Sans" pitchFamily="18"/>
              </a:rPr>
              <a:t>/dev/i2c-* </a:t>
            </a:r>
            <a:r>
              <a:rPr lang="en-US" dirty="0">
                <a:latin typeface="Liberation Sans" pitchFamily="18"/>
              </a:rPr>
              <a:t>device files.</a:t>
            </a:r>
          </a:p>
          <a:p>
            <a:pPr marL="0" lvl="0" indent="0">
              <a:buSzPct val="45000"/>
              <a:buNone/>
            </a:pPr>
            <a:endParaRPr lang="en-US" dirty="0">
              <a:latin typeface="Liberation Sans" pitchFamily="18"/>
            </a:endParaRPr>
          </a:p>
          <a:p>
            <a:pPr marL="0" lvl="0" indent="0">
              <a:buSzPct val="45000"/>
              <a:buNone/>
            </a:pPr>
            <a:endParaRPr lang="en-US" dirty="0">
              <a:latin typeface="Liberation Sans" pitchFamily="18"/>
            </a:endParaRPr>
          </a:p>
        </p:txBody>
      </p:sp>
      <p:sp>
        <p:nvSpPr>
          <p:cNvPr id="3" name="Rectangle 2">
            <a:extLst>
              <a:ext uri="{FF2B5EF4-FFF2-40B4-BE49-F238E27FC236}">
                <a16:creationId xmlns:a16="http://schemas.microsoft.com/office/drawing/2014/main" id="{6507BB1B-9FE3-44ED-B2E9-D25FA993B110}"/>
              </a:ext>
            </a:extLst>
          </p:cNvPr>
          <p:cNvSpPr/>
          <p:nvPr/>
        </p:nvSpPr>
        <p:spPr>
          <a:xfrm>
            <a:off x="2941132" y="3055310"/>
            <a:ext cx="6096000" cy="830997"/>
          </a:xfrm>
          <a:prstGeom prst="rect">
            <a:avLst/>
          </a:prstGeom>
          <a:solidFill>
            <a:schemeClr val="bg2"/>
          </a:solidFill>
          <a:ln>
            <a:solidFill>
              <a:schemeClr val="tx1"/>
            </a:solidFill>
          </a:ln>
        </p:spPr>
        <p:txBody>
          <a:bodyPr>
            <a:spAutoFit/>
          </a:bodyPr>
          <a:lstStyle/>
          <a:p>
            <a:pPr lvl="0">
              <a:buSzPct val="45000"/>
            </a:pPr>
            <a:r>
              <a:rPr lang="en-US" sz="1200" dirty="0" err="1">
                <a:latin typeface="Liberation Mono" panose="02070409020205020404" pitchFamily="49" charset="0"/>
                <a:cs typeface="Liberation Mono" panose="02070409020205020404" pitchFamily="49" charset="0"/>
              </a:rPr>
              <a:t>debian@beaglebone</a:t>
            </a:r>
            <a:r>
              <a:rPr lang="en-US" sz="1200" dirty="0">
                <a:latin typeface="Liberation Mono" panose="02070409020205020404" pitchFamily="49" charset="0"/>
                <a:cs typeface="Liberation Mono" panose="02070409020205020404" pitchFamily="49" charset="0"/>
              </a:rPr>
              <a:t>:~$ ls -l /dev/i2c-*</a:t>
            </a:r>
          </a:p>
          <a:p>
            <a:pPr lvl="0">
              <a:buSzPct val="45000"/>
            </a:pPr>
            <a:r>
              <a:rPr lang="en-US" sz="1200" dirty="0" err="1">
                <a:latin typeface="Liberation Mono" panose="02070409020205020404" pitchFamily="49" charset="0"/>
                <a:cs typeface="Liberation Mono" panose="02070409020205020404" pitchFamily="49" charset="0"/>
              </a:rPr>
              <a:t>crw</a:t>
            </a:r>
            <a:r>
              <a:rPr lang="en-US" sz="1200" dirty="0">
                <a:latin typeface="Liberation Mono" panose="02070409020205020404" pitchFamily="49" charset="0"/>
                <a:cs typeface="Liberation Mono" panose="02070409020205020404" pitchFamily="49" charset="0"/>
              </a:rPr>
              <a:t>-</a:t>
            </a:r>
            <a:r>
              <a:rPr lang="en-US" sz="1200" dirty="0" err="1">
                <a:latin typeface="Liberation Mono" panose="02070409020205020404" pitchFamily="49" charset="0"/>
                <a:cs typeface="Liberation Mono" panose="02070409020205020404" pitchFamily="49" charset="0"/>
              </a:rPr>
              <a:t>rw</a:t>
            </a:r>
            <a:r>
              <a:rPr lang="en-US" sz="1200" dirty="0">
                <a:latin typeface="Liberation Mono" panose="02070409020205020404" pitchFamily="49" charset="0"/>
                <a:cs typeface="Liberation Mono" panose="02070409020205020404" pitchFamily="49" charset="0"/>
              </a:rPr>
              <a:t>---- 1 root i2c 89, 0 Oct 7 16:40 /dev/i2c-0</a:t>
            </a:r>
          </a:p>
          <a:p>
            <a:pPr lvl="0">
              <a:buSzPct val="45000"/>
            </a:pPr>
            <a:r>
              <a:rPr lang="en-US" sz="1200" dirty="0" err="1">
                <a:latin typeface="Liberation Mono" panose="02070409020205020404" pitchFamily="49" charset="0"/>
                <a:cs typeface="Liberation Mono" panose="02070409020205020404" pitchFamily="49" charset="0"/>
              </a:rPr>
              <a:t>crw</a:t>
            </a:r>
            <a:r>
              <a:rPr lang="en-US" sz="1200" dirty="0">
                <a:latin typeface="Liberation Mono" panose="02070409020205020404" pitchFamily="49" charset="0"/>
                <a:cs typeface="Liberation Mono" panose="02070409020205020404" pitchFamily="49" charset="0"/>
              </a:rPr>
              <a:t>-</a:t>
            </a:r>
            <a:r>
              <a:rPr lang="en-US" sz="1200" dirty="0" err="1">
                <a:latin typeface="Liberation Mono" panose="02070409020205020404" pitchFamily="49" charset="0"/>
                <a:cs typeface="Liberation Mono" panose="02070409020205020404" pitchFamily="49" charset="0"/>
              </a:rPr>
              <a:t>rw</a:t>
            </a:r>
            <a:r>
              <a:rPr lang="en-US" sz="1200" dirty="0">
                <a:latin typeface="Liberation Mono" panose="02070409020205020404" pitchFamily="49" charset="0"/>
                <a:cs typeface="Liberation Mono" panose="02070409020205020404" pitchFamily="49" charset="0"/>
              </a:rPr>
              <a:t>---- 1 root i2c 89, 1 Oct 7 16:40 /dev/i2c-1</a:t>
            </a:r>
          </a:p>
          <a:p>
            <a:pPr lvl="0">
              <a:buSzPct val="45000"/>
            </a:pPr>
            <a:r>
              <a:rPr lang="en-US" sz="1200" dirty="0" err="1">
                <a:latin typeface="Liberation Mono" panose="02070409020205020404" pitchFamily="49" charset="0"/>
                <a:cs typeface="Liberation Mono" panose="02070409020205020404" pitchFamily="49" charset="0"/>
              </a:rPr>
              <a:t>crw</a:t>
            </a:r>
            <a:r>
              <a:rPr lang="en-US" sz="1200" dirty="0">
                <a:latin typeface="Liberation Mono" panose="02070409020205020404" pitchFamily="49" charset="0"/>
                <a:cs typeface="Liberation Mono" panose="02070409020205020404" pitchFamily="49" charset="0"/>
              </a:rPr>
              <a:t>-</a:t>
            </a:r>
            <a:r>
              <a:rPr lang="en-US" sz="1200" dirty="0" err="1">
                <a:latin typeface="Liberation Mono" panose="02070409020205020404" pitchFamily="49" charset="0"/>
                <a:cs typeface="Liberation Mono" panose="02070409020205020404" pitchFamily="49" charset="0"/>
              </a:rPr>
              <a:t>rw</a:t>
            </a:r>
            <a:r>
              <a:rPr lang="en-US" sz="1200" dirty="0">
                <a:latin typeface="Liberation Mono" panose="02070409020205020404" pitchFamily="49" charset="0"/>
                <a:cs typeface="Liberation Mono" panose="02070409020205020404" pitchFamily="49" charset="0"/>
              </a:rPr>
              <a:t>---- 1 root i2c 89, 2 Oct 7 16:40 /dev/i2c-2</a:t>
            </a:r>
          </a:p>
        </p:txBody>
      </p:sp>
    </p:spTree>
    <p:extLst>
      <p:ext uri="{BB962C8B-B14F-4D97-AF65-F5344CB8AC3E}">
        <p14:creationId xmlns:p14="http://schemas.microsoft.com/office/powerpoint/2010/main" val="188509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9D02-1824-487A-BCD0-A96AFD7B3B17}"/>
              </a:ext>
            </a:extLst>
          </p:cNvPr>
          <p:cNvSpPr>
            <a:spLocks noGrp="1"/>
          </p:cNvSpPr>
          <p:nvPr>
            <p:ph type="title"/>
          </p:nvPr>
        </p:nvSpPr>
        <p:spPr/>
        <p:txBody>
          <a:bodyPr>
            <a:normAutofit fontScale="90000"/>
          </a:bodyPr>
          <a:lstStyle/>
          <a:p>
            <a:pPr algn="ctr"/>
            <a:r>
              <a:rPr lang="en-US" dirty="0"/>
              <a:t>User space Tools</a:t>
            </a:r>
          </a:p>
        </p:txBody>
      </p:sp>
      <p:sp>
        <p:nvSpPr>
          <p:cNvPr id="11" name="Content Placeholder 2">
            <a:extLst>
              <a:ext uri="{FF2B5EF4-FFF2-40B4-BE49-F238E27FC236}">
                <a16:creationId xmlns:a16="http://schemas.microsoft.com/office/drawing/2014/main" id="{87B81F52-47AE-48AD-A91D-E06E14BCB81C}"/>
              </a:ext>
            </a:extLst>
          </p:cNvPr>
          <p:cNvSpPr>
            <a:spLocks noGrp="1"/>
          </p:cNvSpPr>
          <p:nvPr>
            <p:ph idx="1"/>
          </p:nvPr>
        </p:nvSpPr>
        <p:spPr>
          <a:xfrm>
            <a:off x="474135" y="1180495"/>
            <a:ext cx="11186537" cy="4945669"/>
          </a:xfrm>
        </p:spPr>
        <p:txBody>
          <a:bodyPr>
            <a:normAutofit/>
          </a:bodyPr>
          <a:lstStyle/>
          <a:p>
            <a:pPr marL="0" lvl="0" indent="0" algn="ctr">
              <a:buSzPct val="45000"/>
              <a:buNone/>
            </a:pPr>
            <a:r>
              <a:rPr lang="en-US" dirty="0"/>
              <a:t>List I2C devices on the bus</a:t>
            </a:r>
            <a:endParaRPr lang="en-US" dirty="0">
              <a:latin typeface="Liberation Sans" pitchFamily="18"/>
            </a:endParaRPr>
          </a:p>
          <a:p>
            <a:pPr marL="0" lvl="0" indent="0">
              <a:buSzPct val="45000"/>
              <a:buNone/>
            </a:pPr>
            <a:endParaRPr lang="en-US" dirty="0">
              <a:latin typeface="Liberation Sans" pitchFamily="18"/>
            </a:endParaRPr>
          </a:p>
        </p:txBody>
      </p:sp>
      <p:sp>
        <p:nvSpPr>
          <p:cNvPr id="3" name="Rectangle 2">
            <a:extLst>
              <a:ext uri="{FF2B5EF4-FFF2-40B4-BE49-F238E27FC236}">
                <a16:creationId xmlns:a16="http://schemas.microsoft.com/office/drawing/2014/main" id="{6507BB1B-9FE3-44ED-B2E9-D25FA993B110}"/>
              </a:ext>
            </a:extLst>
          </p:cNvPr>
          <p:cNvSpPr/>
          <p:nvPr/>
        </p:nvSpPr>
        <p:spPr>
          <a:xfrm>
            <a:off x="2941132" y="2541398"/>
            <a:ext cx="6096000" cy="2462213"/>
          </a:xfrm>
          <a:prstGeom prst="rect">
            <a:avLst/>
          </a:prstGeom>
          <a:solidFill>
            <a:schemeClr val="bg2"/>
          </a:solidFill>
          <a:ln>
            <a:solidFill>
              <a:schemeClr val="tx1"/>
            </a:solidFill>
          </a:ln>
        </p:spPr>
        <p:txBody>
          <a:bodyPr>
            <a:spAutoFit/>
          </a:bodyPr>
          <a:lstStyle/>
          <a:p>
            <a:pPr lvl="0">
              <a:buSzPct val="45000"/>
            </a:pPr>
            <a:r>
              <a:rPr lang="pt-BR" sz="1400" dirty="0">
                <a:latin typeface="Liberation Mono" panose="02070409020205020404" pitchFamily="49" charset="0"/>
                <a:cs typeface="Liberation Mono" panose="02070409020205020404" pitchFamily="49" charset="0"/>
              </a:rPr>
              <a:t>debian@beaglebone:~$ i2cdetect -y -r 2</a:t>
            </a:r>
          </a:p>
          <a:p>
            <a:pPr lvl="0">
              <a:buSzPct val="45000"/>
            </a:pPr>
            <a:r>
              <a:rPr lang="pt-BR" sz="1400" dirty="0">
                <a:latin typeface="Liberation Mono" panose="02070409020205020404" pitchFamily="49" charset="0"/>
                <a:cs typeface="Liberation Mono" panose="02070409020205020404" pitchFamily="49" charset="0"/>
              </a:rPr>
              <a:t>0 1 2 3 4 5 6 7 8 9 a b c d e f</a:t>
            </a:r>
          </a:p>
          <a:p>
            <a:pPr lvl="0">
              <a:buSzPct val="45000"/>
            </a:pPr>
            <a:r>
              <a:rPr lang="pt-BR" sz="1400" dirty="0">
                <a:latin typeface="Liberation Mono" panose="02070409020205020404" pitchFamily="49" charset="0"/>
                <a:cs typeface="Liberation Mono" panose="02070409020205020404" pitchFamily="49" charset="0"/>
              </a:rPr>
              <a:t>00: -- -- -- -- -- -- -- -- -- -- -- -- --</a:t>
            </a:r>
          </a:p>
          <a:p>
            <a:pPr lvl="0">
              <a:buSzPct val="45000"/>
            </a:pPr>
            <a:r>
              <a:rPr lang="pt-BR" sz="1400" dirty="0">
                <a:latin typeface="Liberation Mono" panose="02070409020205020404" pitchFamily="49" charset="0"/>
                <a:cs typeface="Liberation Mono" panose="02070409020205020404" pitchFamily="49" charset="0"/>
              </a:rPr>
              <a:t>10: -- -- -- -- -- -- -- -- -- -- -- -- 1c -- -- --</a:t>
            </a:r>
          </a:p>
          <a:p>
            <a:pPr lvl="0">
              <a:buSzPct val="45000"/>
            </a:pPr>
            <a:r>
              <a:rPr lang="pt-BR" sz="1400" dirty="0">
                <a:latin typeface="Liberation Mono" panose="02070409020205020404" pitchFamily="49" charset="0"/>
                <a:cs typeface="Liberation Mono" panose="02070409020205020404" pitchFamily="49" charset="0"/>
              </a:rPr>
              <a:t>20: -- -- -- -- -- -- -- -- -- -- -- -- -- -- -- --</a:t>
            </a:r>
          </a:p>
          <a:p>
            <a:pPr lvl="0">
              <a:buSzPct val="45000"/>
            </a:pPr>
            <a:r>
              <a:rPr lang="pt-BR" sz="1400" dirty="0">
                <a:latin typeface="Liberation Mono" panose="02070409020205020404" pitchFamily="49" charset="0"/>
                <a:cs typeface="Liberation Mono" panose="02070409020205020404" pitchFamily="49" charset="0"/>
              </a:rPr>
              <a:t>30: -- -- -- -- -- -- -- -- -- -- -- -- -- -- -- --</a:t>
            </a:r>
          </a:p>
          <a:p>
            <a:pPr lvl="0">
              <a:buSzPct val="45000"/>
            </a:pPr>
            <a:r>
              <a:rPr lang="pt-BR" sz="1400" dirty="0">
                <a:latin typeface="Liberation Mono" panose="02070409020205020404" pitchFamily="49" charset="0"/>
                <a:cs typeface="Liberation Mono" panose="02070409020205020404" pitchFamily="49" charset="0"/>
              </a:rPr>
              <a:t>40: -- -- -- -- -- -- -- -- -- -- -- -- -- -- -- --</a:t>
            </a:r>
          </a:p>
          <a:p>
            <a:pPr lvl="0">
              <a:buSzPct val="45000"/>
            </a:pPr>
            <a:r>
              <a:rPr lang="pt-BR" sz="1400" dirty="0">
                <a:latin typeface="Liberation Mono" panose="02070409020205020404" pitchFamily="49" charset="0"/>
                <a:cs typeface="Liberation Mono" panose="02070409020205020404" pitchFamily="49" charset="0"/>
              </a:rPr>
              <a:t>50: -- -- -- -- -- -- -- -- -- -- -- -- -- -- -- --</a:t>
            </a:r>
          </a:p>
          <a:p>
            <a:pPr lvl="0">
              <a:buSzPct val="45000"/>
            </a:pPr>
            <a:r>
              <a:rPr lang="pt-BR" sz="1400" dirty="0">
                <a:latin typeface="Liberation Mono" panose="02070409020205020404" pitchFamily="49" charset="0"/>
                <a:cs typeface="Liberation Mono" panose="02070409020205020404" pitchFamily="49" charset="0"/>
              </a:rPr>
              <a:t>60: -- -- -- -- -- -- -- -- -- -- -- -- -- -- -- --</a:t>
            </a:r>
          </a:p>
          <a:p>
            <a:pPr lvl="0">
              <a:buSzPct val="45000"/>
            </a:pPr>
            <a:r>
              <a:rPr lang="pt-BR" sz="1400" dirty="0">
                <a:latin typeface="Liberation Mono" panose="02070409020205020404" pitchFamily="49" charset="0"/>
                <a:cs typeface="Liberation Mono" panose="02070409020205020404" pitchFamily="49" charset="0"/>
              </a:rPr>
              <a:t>70: -- -- -- -- -- -- -- --</a:t>
            </a:r>
          </a:p>
          <a:p>
            <a:pPr lvl="0">
              <a:buSzPct val="45000"/>
            </a:pPr>
            <a:endParaRPr lang="en-US" sz="1400" dirty="0">
              <a:latin typeface="Liberation Mono" panose="02070409020205020404" pitchFamily="49" charset="0"/>
              <a:cs typeface="Liberation Mono" panose="02070409020205020404" pitchFamily="49" charset="0"/>
            </a:endParaRPr>
          </a:p>
        </p:txBody>
      </p:sp>
    </p:spTree>
    <p:extLst>
      <p:ext uri="{BB962C8B-B14F-4D97-AF65-F5344CB8AC3E}">
        <p14:creationId xmlns:p14="http://schemas.microsoft.com/office/powerpoint/2010/main" val="1988682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a:t>What is I2C?</a:t>
            </a:r>
            <a:endParaRPr lang="en-US" dirty="0"/>
          </a:p>
        </p:txBody>
      </p:sp>
      <p:sp>
        <p:nvSpPr>
          <p:cNvPr id="3" name="Content Placeholder 2"/>
          <p:cNvSpPr>
            <a:spLocks noGrp="1"/>
          </p:cNvSpPr>
          <p:nvPr>
            <p:ph idx="1"/>
          </p:nvPr>
        </p:nvSpPr>
        <p:spPr/>
        <p:txBody>
          <a:bodyPr>
            <a:normAutofit fontScale="85000" lnSpcReduction="10000"/>
          </a:bodyPr>
          <a:lstStyle/>
          <a:p>
            <a:pPr>
              <a:buSzPct val="45000"/>
            </a:pPr>
            <a:r>
              <a:rPr lang="en-US" dirty="0"/>
              <a:t>I</a:t>
            </a:r>
            <a:r>
              <a:rPr lang="en-US" sz="4200" baseline="33000" dirty="0"/>
              <a:t>2</a:t>
            </a:r>
            <a:r>
              <a:rPr lang="en-US" dirty="0"/>
              <a:t>C stands for inter-integrated circuit</a:t>
            </a:r>
          </a:p>
          <a:p>
            <a:pPr>
              <a:buSzPct val="45000"/>
            </a:pPr>
            <a:r>
              <a:rPr lang="en-US" dirty="0"/>
              <a:t>First developed by Philips Semiconductor in 1982, currently owned by NXP Semiconductors </a:t>
            </a:r>
          </a:p>
          <a:p>
            <a:pPr>
              <a:buSzPct val="45000"/>
            </a:pPr>
            <a:r>
              <a:rPr lang="en-US" dirty="0"/>
              <a:t>Synchronous multi-master multi-slave serial bus</a:t>
            </a:r>
          </a:p>
          <a:p>
            <a:pPr>
              <a:buSzPct val="45000"/>
            </a:pPr>
            <a:r>
              <a:rPr lang="en-US" dirty="0"/>
              <a:t>Half duplex protocol</a:t>
            </a:r>
          </a:p>
          <a:p>
            <a:pPr>
              <a:buSzPct val="45000"/>
            </a:pPr>
            <a:r>
              <a:rPr lang="en-US" dirty="0"/>
              <a:t>Open-drain signaling</a:t>
            </a:r>
          </a:p>
          <a:p>
            <a:pPr>
              <a:buSzPct val="45000"/>
            </a:pPr>
            <a:r>
              <a:rPr lang="en-US" dirty="0"/>
              <a:t>Only two signal wires</a:t>
            </a:r>
          </a:p>
          <a:p>
            <a:pPr lvl="1">
              <a:buSzPct val="45000"/>
            </a:pPr>
            <a:r>
              <a:rPr lang="en-US" dirty="0"/>
              <a:t>SDA: serial data</a:t>
            </a:r>
          </a:p>
          <a:p>
            <a:pPr lvl="1">
              <a:buSzPct val="45000"/>
            </a:pPr>
            <a:r>
              <a:rPr lang="en-US" dirty="0"/>
              <a:t>SCL: serial clock</a:t>
            </a:r>
          </a:p>
        </p:txBody>
      </p:sp>
      <p:sp>
        <p:nvSpPr>
          <p:cNvPr id="4" name="TextBox 6">
            <a:extLst>
              <a:ext uri="{FF2B5EF4-FFF2-40B4-BE49-F238E27FC236}">
                <a16:creationId xmlns:a16="http://schemas.microsoft.com/office/drawing/2014/main" id="{56805556-830B-4511-BE6C-5491476BA8B4}"/>
              </a:ext>
            </a:extLst>
          </p:cNvPr>
          <p:cNvSpPr txBox="1"/>
          <p:nvPr/>
        </p:nvSpPr>
        <p:spPr>
          <a:xfrm>
            <a:off x="3983340" y="6190755"/>
            <a:ext cx="4225319" cy="346680"/>
          </a:xfrm>
          <a:prstGeom prst="rect">
            <a:avLst/>
          </a:prstGeom>
          <a:noFill/>
          <a:ln>
            <a:noFill/>
          </a:ln>
        </p:spPr>
        <p:txBody>
          <a:bodyPr vert="horz" wrap="none" lIns="90000" tIns="45000" rIns="90000" bIns="45000"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lnSpc>
                <a:spcPct val="100000"/>
              </a:lnSpc>
              <a:spcBef>
                <a:spcPts val="0"/>
              </a:spcBef>
              <a:spcAft>
                <a:spcPts val="0"/>
              </a:spcAft>
              <a:buNone/>
              <a:tabLst/>
            </a:pPr>
            <a:r>
              <a:rPr lang="en-US" sz="1800" b="0" i="0" u="none" strike="noStrike" kern="1200" cap="none">
                <a:ln>
                  <a:noFill/>
                </a:ln>
                <a:latin typeface="Liberation Sans" pitchFamily="18"/>
                <a:ea typeface="Droid Sans Fallback" pitchFamily="2"/>
                <a:cs typeface="FreeSans" pitchFamily="2"/>
                <a:hlinkClick r:id="rId2"/>
              </a:rPr>
              <a:t>https://en.wikipedia.org/wiki/I%C2%B2C</a:t>
            </a:r>
          </a:p>
        </p:txBody>
      </p:sp>
      <p:pic>
        <p:nvPicPr>
          <p:cNvPr id="5" name="Picture 4">
            <a:extLst>
              <a:ext uri="{FF2B5EF4-FFF2-40B4-BE49-F238E27FC236}">
                <a16:creationId xmlns:a16="http://schemas.microsoft.com/office/drawing/2014/main" id="{E2698F87-2658-4D5E-8645-5D3E572594DD}"/>
              </a:ext>
            </a:extLst>
          </p:cNvPr>
          <p:cNvPicPr>
            <a:picLocks noChangeAspect="1"/>
          </p:cNvPicPr>
          <p:nvPr/>
        </p:nvPicPr>
        <p:blipFill>
          <a:blip r:embed="rId3">
            <a:lum/>
            <a:alphaModFix/>
          </a:blip>
          <a:srcRect/>
          <a:stretch>
            <a:fillRect/>
          </a:stretch>
        </p:blipFill>
        <p:spPr>
          <a:xfrm>
            <a:off x="6553201" y="3297034"/>
            <a:ext cx="5029200" cy="887400"/>
          </a:xfrm>
          <a:prstGeom prst="rect">
            <a:avLst/>
          </a:prstGeom>
          <a:noFill/>
          <a:ln>
            <a:noFill/>
          </a:ln>
        </p:spPr>
      </p:pic>
      <p:pic>
        <p:nvPicPr>
          <p:cNvPr id="6" name="Picture 5">
            <a:extLst>
              <a:ext uri="{FF2B5EF4-FFF2-40B4-BE49-F238E27FC236}">
                <a16:creationId xmlns:a16="http://schemas.microsoft.com/office/drawing/2014/main" id="{180F2240-6B6E-4138-89E3-2AA2D03BFC88}"/>
              </a:ext>
            </a:extLst>
          </p:cNvPr>
          <p:cNvPicPr>
            <a:picLocks noChangeAspect="1"/>
          </p:cNvPicPr>
          <p:nvPr/>
        </p:nvPicPr>
        <p:blipFill>
          <a:blip r:embed="rId4">
            <a:lum/>
            <a:alphaModFix/>
          </a:blip>
          <a:srcRect/>
          <a:stretch>
            <a:fillRect/>
          </a:stretch>
        </p:blipFill>
        <p:spPr>
          <a:xfrm>
            <a:off x="6898067" y="4249025"/>
            <a:ext cx="4047839" cy="1428480"/>
          </a:xfrm>
          <a:prstGeom prst="rect">
            <a:avLst/>
          </a:prstGeom>
          <a:noFill/>
          <a:ln>
            <a:noFill/>
          </a:ln>
        </p:spPr>
      </p:pic>
      <p:sp>
        <p:nvSpPr>
          <p:cNvPr id="7" name="TextBox 5">
            <a:extLst>
              <a:ext uri="{FF2B5EF4-FFF2-40B4-BE49-F238E27FC236}">
                <a16:creationId xmlns:a16="http://schemas.microsoft.com/office/drawing/2014/main" id="{E05EAA6B-2B13-4276-ADEC-6726B07563FD}"/>
              </a:ext>
            </a:extLst>
          </p:cNvPr>
          <p:cNvSpPr txBox="1"/>
          <p:nvPr/>
        </p:nvSpPr>
        <p:spPr>
          <a:xfrm>
            <a:off x="7799146" y="5611958"/>
            <a:ext cx="2245680" cy="232560"/>
          </a:xfrm>
          <a:prstGeom prst="rect">
            <a:avLst/>
          </a:prstGeom>
          <a:noFill/>
          <a:ln>
            <a:noFill/>
          </a:ln>
        </p:spPr>
        <p:txBody>
          <a:bodyPr vert="horz" wrap="none" lIns="90000" tIns="45000" rIns="90000" bIns="45000"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lnSpc>
                <a:spcPct val="100000"/>
              </a:lnSpc>
              <a:spcBef>
                <a:spcPts val="1191"/>
              </a:spcBef>
              <a:spcAft>
                <a:spcPts val="992"/>
              </a:spcAft>
              <a:buNone/>
              <a:tabLst/>
            </a:pPr>
            <a:r>
              <a:rPr lang="en-US" sz="1000" b="0" i="0" u="none" strike="noStrike" kern="1200" cap="none" dirty="0" err="1">
                <a:ln>
                  <a:noFill/>
                </a:ln>
                <a:latin typeface="Liberation Sans" pitchFamily="18"/>
                <a:ea typeface="Droid Sans Fallback" pitchFamily="2"/>
                <a:cs typeface="FreeSans" pitchFamily="2"/>
                <a:hlinkClick r:id="rId5"/>
              </a:rPr>
              <a:t>en:user:Cburnett</a:t>
            </a:r>
            <a:r>
              <a:rPr lang="en-US" sz="1000" b="0" i="0" u="none" strike="noStrike" kern="1200" cap="none" dirty="0">
                <a:ln>
                  <a:noFill/>
                </a:ln>
                <a:latin typeface="Liberation Sans" pitchFamily="18"/>
                <a:ea typeface="Droid Sans Fallback" pitchFamily="2"/>
                <a:cs typeface="FreeSans" pitchFamily="2"/>
              </a:rPr>
              <a:t>, </a:t>
            </a:r>
            <a:r>
              <a:rPr lang="en-US" sz="1000" b="0" i="0" u="none" strike="noStrike" kern="1200" cap="none" dirty="0">
                <a:ln>
                  <a:noFill/>
                </a:ln>
                <a:latin typeface="Liberation Sans" pitchFamily="18"/>
                <a:ea typeface="Droid Sans Fallback" pitchFamily="2"/>
                <a:cs typeface="FreeSans" pitchFamily="2"/>
                <a:hlinkClick r:id="rId6"/>
              </a:rPr>
              <a:t>I2C</a:t>
            </a:r>
            <a:r>
              <a:rPr lang="en-US" sz="1000" b="0" i="0" u="none" strike="noStrike" kern="1200" cap="none" dirty="0">
                <a:ln>
                  <a:noFill/>
                </a:ln>
                <a:latin typeface="Liberation Sans" pitchFamily="18"/>
                <a:ea typeface="Droid Sans Fallback" pitchFamily="2"/>
                <a:cs typeface="FreeSans" pitchFamily="2"/>
              </a:rPr>
              <a:t>, </a:t>
            </a:r>
            <a:r>
              <a:rPr lang="en-US" sz="1000" b="0" i="0" u="none" strike="noStrike" kern="1200" cap="none" dirty="0">
                <a:ln>
                  <a:noFill/>
                </a:ln>
                <a:latin typeface="Liberation Sans" pitchFamily="18"/>
                <a:ea typeface="Droid Sans Fallback" pitchFamily="2"/>
                <a:cs typeface="FreeSans" pitchFamily="2"/>
                <a:hlinkClick r:id="rId7"/>
              </a:rPr>
              <a:t>CC BY-SA 3.0</a:t>
            </a:r>
          </a:p>
        </p:txBody>
      </p:sp>
      <p:pic>
        <p:nvPicPr>
          <p:cNvPr id="1026" name="Picture 2">
            <a:extLst>
              <a:ext uri="{FF2B5EF4-FFF2-40B4-BE49-F238E27FC236}">
                <a16:creationId xmlns:a16="http://schemas.microsoft.com/office/drawing/2014/main" id="{D0C69DCC-F94C-49DB-A599-C9D9ED3263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55368" y="926125"/>
            <a:ext cx="981075" cy="107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5060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9D02-1824-487A-BCD0-A96AFD7B3B17}"/>
              </a:ext>
            </a:extLst>
          </p:cNvPr>
          <p:cNvSpPr>
            <a:spLocks noGrp="1"/>
          </p:cNvSpPr>
          <p:nvPr>
            <p:ph type="title"/>
          </p:nvPr>
        </p:nvSpPr>
        <p:spPr/>
        <p:txBody>
          <a:bodyPr>
            <a:normAutofit fontScale="90000"/>
          </a:bodyPr>
          <a:lstStyle/>
          <a:p>
            <a:pPr algn="ctr"/>
            <a:r>
              <a:rPr lang="en-US" dirty="0"/>
              <a:t>User space Tools</a:t>
            </a:r>
          </a:p>
        </p:txBody>
      </p:sp>
      <p:sp>
        <p:nvSpPr>
          <p:cNvPr id="11" name="Content Placeholder 2">
            <a:extLst>
              <a:ext uri="{FF2B5EF4-FFF2-40B4-BE49-F238E27FC236}">
                <a16:creationId xmlns:a16="http://schemas.microsoft.com/office/drawing/2014/main" id="{87B81F52-47AE-48AD-A91D-E06E14BCB81C}"/>
              </a:ext>
            </a:extLst>
          </p:cNvPr>
          <p:cNvSpPr>
            <a:spLocks noGrp="1"/>
          </p:cNvSpPr>
          <p:nvPr>
            <p:ph idx="1"/>
          </p:nvPr>
        </p:nvSpPr>
        <p:spPr>
          <a:xfrm>
            <a:off x="474135" y="1180495"/>
            <a:ext cx="10761215" cy="4945669"/>
          </a:xfrm>
        </p:spPr>
        <p:txBody>
          <a:bodyPr>
            <a:normAutofit/>
          </a:bodyPr>
          <a:lstStyle/>
          <a:p>
            <a:pPr marL="0" lvl="0" indent="0" algn="ctr">
              <a:buSzPct val="45000"/>
              <a:buNone/>
            </a:pPr>
            <a:r>
              <a:rPr lang="en-US" dirty="0"/>
              <a:t>Dump the register contents of MMA8453</a:t>
            </a:r>
            <a:endParaRPr lang="en-US" dirty="0">
              <a:latin typeface="Liberation Sans" pitchFamily="18"/>
            </a:endParaRPr>
          </a:p>
        </p:txBody>
      </p:sp>
      <p:sp>
        <p:nvSpPr>
          <p:cNvPr id="3" name="Rectangle 2">
            <a:extLst>
              <a:ext uri="{FF2B5EF4-FFF2-40B4-BE49-F238E27FC236}">
                <a16:creationId xmlns:a16="http://schemas.microsoft.com/office/drawing/2014/main" id="{6507BB1B-9FE3-44ED-B2E9-D25FA993B110}"/>
              </a:ext>
            </a:extLst>
          </p:cNvPr>
          <p:cNvSpPr/>
          <p:nvPr/>
        </p:nvSpPr>
        <p:spPr>
          <a:xfrm>
            <a:off x="2208773" y="2499167"/>
            <a:ext cx="7560718" cy="1661993"/>
          </a:xfrm>
          <a:prstGeom prst="rect">
            <a:avLst/>
          </a:prstGeom>
          <a:solidFill>
            <a:schemeClr val="bg2"/>
          </a:solidFill>
          <a:ln>
            <a:solidFill>
              <a:schemeClr val="tx1"/>
            </a:solidFill>
          </a:ln>
        </p:spPr>
        <p:txBody>
          <a:bodyPr wrap="square">
            <a:spAutoFit/>
          </a:bodyPr>
          <a:lstStyle/>
          <a:p>
            <a:pPr lvl="0">
              <a:buSzPct val="45000"/>
            </a:pPr>
            <a:r>
              <a:rPr lang="en-US" sz="1200" dirty="0" err="1">
                <a:latin typeface="Liberation Mono" panose="02070409020205020404" pitchFamily="49" charset="0"/>
                <a:cs typeface="Liberation Mono" panose="02070409020205020404" pitchFamily="49" charset="0"/>
              </a:rPr>
              <a:t>debian@beaglebone</a:t>
            </a:r>
            <a:r>
              <a:rPr lang="en-US" sz="1200" dirty="0">
                <a:latin typeface="Liberation Mono" panose="02070409020205020404" pitchFamily="49" charset="0"/>
                <a:cs typeface="Liberation Mono" panose="02070409020205020404" pitchFamily="49" charset="0"/>
              </a:rPr>
              <a:t>:~$ i2cdump -y -r 0x00-0x31 2 0x1c</a:t>
            </a:r>
          </a:p>
          <a:p>
            <a:pPr lvl="0">
              <a:buSzPct val="45000"/>
            </a:pPr>
            <a:r>
              <a:rPr lang="en-US" sz="1200" dirty="0">
                <a:latin typeface="Liberation Mono" panose="02070409020205020404" pitchFamily="49" charset="0"/>
                <a:cs typeface="Liberation Mono" panose="02070409020205020404" pitchFamily="49" charset="0"/>
              </a:rPr>
              <a:t>No size specified (using byte-data access)</a:t>
            </a:r>
          </a:p>
          <a:p>
            <a:pPr lvl="0">
              <a:buSzPct val="45000"/>
            </a:pPr>
            <a:r>
              <a:rPr lang="en-US" sz="1200" dirty="0">
                <a:latin typeface="Liberation Mono" panose="02070409020205020404" pitchFamily="49" charset="0"/>
                <a:cs typeface="Liberation Mono" panose="02070409020205020404" pitchFamily="49" charset="0"/>
              </a:rPr>
              <a:t>0 1 2 3 4 5 6 7 8 9 a b c d e f 0123456789abcdef</a:t>
            </a:r>
          </a:p>
          <a:p>
            <a:pPr lvl="0">
              <a:buSzPct val="45000"/>
            </a:pPr>
            <a:r>
              <a:rPr lang="en-US" sz="1200" dirty="0">
                <a:latin typeface="Liberation Mono" panose="02070409020205020404" pitchFamily="49" charset="0"/>
                <a:cs typeface="Liberation Mono" panose="02070409020205020404" pitchFamily="49" charset="0"/>
              </a:rPr>
              <a:t>00: ff </a:t>
            </a:r>
            <a:r>
              <a:rPr lang="en-US" sz="1200" dirty="0" err="1">
                <a:latin typeface="Liberation Mono" panose="02070409020205020404" pitchFamily="49" charset="0"/>
                <a:cs typeface="Liberation Mono" panose="02070409020205020404" pitchFamily="49" charset="0"/>
              </a:rPr>
              <a:t>fe</a:t>
            </a:r>
            <a:r>
              <a:rPr lang="en-US" sz="1200" dirty="0">
                <a:latin typeface="Liberation Mono" panose="02070409020205020404" pitchFamily="49" charset="0"/>
                <a:cs typeface="Liberation Mono" panose="02070409020205020404" pitchFamily="49" charset="0"/>
              </a:rPr>
              <a:t> 00 01 80 41 80 00 00 00 00 01 00 3a 00 00 .?.??A?....?.:..</a:t>
            </a:r>
          </a:p>
          <a:p>
            <a:pPr lvl="0">
              <a:buSzPct val="45000"/>
            </a:pPr>
            <a:r>
              <a:rPr lang="en-US" sz="1200" dirty="0">
                <a:latin typeface="Liberation Mono" panose="02070409020205020404" pitchFamily="49" charset="0"/>
                <a:cs typeface="Liberation Mono" panose="02070409020205020404" pitchFamily="49" charset="0"/>
              </a:rPr>
              <a:t>10: 00 80 00 44 84 00 00 00 00 00 00 00 00 00 00 00 .?.D?...........</a:t>
            </a:r>
          </a:p>
          <a:p>
            <a:pPr lvl="0">
              <a:buSzPct val="45000"/>
            </a:pPr>
            <a:r>
              <a:rPr lang="en-US" sz="1200" dirty="0">
                <a:latin typeface="Liberation Mono" panose="02070409020205020404" pitchFamily="49" charset="0"/>
                <a:cs typeface="Liberation Mono" panose="02070409020205020404" pitchFamily="49" charset="0"/>
              </a:rPr>
              <a:t>20: 00 00 00 00 00 00 00 00 00 00 01 00 00 00 00 00 ..........?.....</a:t>
            </a:r>
          </a:p>
          <a:p>
            <a:pPr lvl="0">
              <a:buSzPct val="45000"/>
            </a:pPr>
            <a:r>
              <a:rPr lang="en-US" sz="1200" dirty="0">
                <a:latin typeface="Liberation Mono" panose="02070409020205020404" pitchFamily="49" charset="0"/>
                <a:cs typeface="Liberation Mono" panose="02070409020205020404" pitchFamily="49" charset="0"/>
              </a:rPr>
              <a:t>30: 00 00</a:t>
            </a:r>
          </a:p>
          <a:p>
            <a:pPr lvl="0">
              <a:buSzPct val="45000"/>
            </a:pPr>
            <a:endParaRPr lang="en-US" dirty="0">
              <a:latin typeface="Liberation Sans" pitchFamily="18"/>
            </a:endParaRPr>
          </a:p>
        </p:txBody>
      </p:sp>
    </p:spTree>
    <p:extLst>
      <p:ext uri="{BB962C8B-B14F-4D97-AF65-F5344CB8AC3E}">
        <p14:creationId xmlns:p14="http://schemas.microsoft.com/office/powerpoint/2010/main" val="4283428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09D02-1824-487A-BCD0-A96AFD7B3B17}"/>
              </a:ext>
            </a:extLst>
          </p:cNvPr>
          <p:cNvSpPr>
            <a:spLocks noGrp="1"/>
          </p:cNvSpPr>
          <p:nvPr>
            <p:ph type="title"/>
          </p:nvPr>
        </p:nvSpPr>
        <p:spPr/>
        <p:txBody>
          <a:bodyPr>
            <a:normAutofit fontScale="90000"/>
          </a:bodyPr>
          <a:lstStyle/>
          <a:p>
            <a:pPr algn="ctr"/>
            <a:r>
              <a:rPr lang="en-US" dirty="0"/>
              <a:t>User space Tools</a:t>
            </a:r>
          </a:p>
        </p:txBody>
      </p:sp>
      <p:sp>
        <p:nvSpPr>
          <p:cNvPr id="11" name="Content Placeholder 2">
            <a:extLst>
              <a:ext uri="{FF2B5EF4-FFF2-40B4-BE49-F238E27FC236}">
                <a16:creationId xmlns:a16="http://schemas.microsoft.com/office/drawing/2014/main" id="{87B81F52-47AE-48AD-A91D-E06E14BCB81C}"/>
              </a:ext>
            </a:extLst>
          </p:cNvPr>
          <p:cNvSpPr>
            <a:spLocks noGrp="1"/>
          </p:cNvSpPr>
          <p:nvPr>
            <p:ph idx="1"/>
          </p:nvPr>
        </p:nvSpPr>
        <p:spPr>
          <a:xfrm>
            <a:off x="474135" y="1180495"/>
            <a:ext cx="10761215" cy="4945669"/>
          </a:xfrm>
        </p:spPr>
        <p:txBody>
          <a:bodyPr>
            <a:normAutofit/>
          </a:bodyPr>
          <a:lstStyle/>
          <a:p>
            <a:pPr marL="0" lvl="0" indent="0" algn="ctr">
              <a:buSzPct val="45000"/>
              <a:buNone/>
            </a:pPr>
            <a:r>
              <a:rPr lang="en-US" dirty="0"/>
              <a:t>Read and write single registers of the MMA8453</a:t>
            </a:r>
            <a:endParaRPr lang="en-US" dirty="0">
              <a:latin typeface="Liberation Sans" pitchFamily="18"/>
            </a:endParaRPr>
          </a:p>
        </p:txBody>
      </p:sp>
      <p:sp>
        <p:nvSpPr>
          <p:cNvPr id="3" name="Rectangle 2">
            <a:extLst>
              <a:ext uri="{FF2B5EF4-FFF2-40B4-BE49-F238E27FC236}">
                <a16:creationId xmlns:a16="http://schemas.microsoft.com/office/drawing/2014/main" id="{6507BB1B-9FE3-44ED-B2E9-D25FA993B110}"/>
              </a:ext>
            </a:extLst>
          </p:cNvPr>
          <p:cNvSpPr/>
          <p:nvPr/>
        </p:nvSpPr>
        <p:spPr>
          <a:xfrm>
            <a:off x="2208773" y="2499167"/>
            <a:ext cx="7560718" cy="1877437"/>
          </a:xfrm>
          <a:prstGeom prst="rect">
            <a:avLst/>
          </a:prstGeom>
          <a:solidFill>
            <a:schemeClr val="bg2"/>
          </a:solidFill>
          <a:ln>
            <a:solidFill>
              <a:schemeClr val="tx1"/>
            </a:solidFill>
          </a:ln>
        </p:spPr>
        <p:txBody>
          <a:bodyPr wrap="square">
            <a:spAutoFit/>
          </a:bodyPr>
          <a:lstStyle/>
          <a:p>
            <a:pPr lvl="0">
              <a:buSzPct val="45000"/>
            </a:pPr>
            <a:r>
              <a:rPr lang="en-US" sz="1400" dirty="0" err="1">
                <a:latin typeface="Liberation Mono" panose="02070409020205020404" pitchFamily="49" charset="0"/>
                <a:cs typeface="Liberation Mono" panose="02070409020205020404" pitchFamily="49" charset="0"/>
              </a:rPr>
              <a:t>debian@beaglebone</a:t>
            </a:r>
            <a:r>
              <a:rPr lang="en-US" sz="1400" dirty="0">
                <a:latin typeface="Liberation Mono" panose="02070409020205020404" pitchFamily="49" charset="0"/>
                <a:cs typeface="Liberation Mono" panose="02070409020205020404" pitchFamily="49" charset="0"/>
              </a:rPr>
              <a:t>:~$ i2cget -y 2 0x1c 0x0d</a:t>
            </a:r>
          </a:p>
          <a:p>
            <a:pPr lvl="0">
              <a:buSzPct val="45000"/>
            </a:pPr>
            <a:r>
              <a:rPr lang="en-US" sz="1400" dirty="0">
                <a:latin typeface="Liberation Mono" panose="02070409020205020404" pitchFamily="49" charset="0"/>
                <a:cs typeface="Liberation Mono" panose="02070409020205020404" pitchFamily="49" charset="0"/>
              </a:rPr>
              <a:t>0x3a</a:t>
            </a:r>
          </a:p>
          <a:p>
            <a:pPr lvl="0">
              <a:buSzPct val="45000"/>
            </a:pPr>
            <a:r>
              <a:rPr lang="en-US" sz="1400" dirty="0" err="1">
                <a:latin typeface="Liberation Mono" panose="02070409020205020404" pitchFamily="49" charset="0"/>
                <a:cs typeface="Liberation Mono" panose="02070409020205020404" pitchFamily="49" charset="0"/>
              </a:rPr>
              <a:t>debian@beaglebone</a:t>
            </a:r>
            <a:r>
              <a:rPr lang="en-US" sz="1400" dirty="0">
                <a:latin typeface="Liberation Mono" panose="02070409020205020404" pitchFamily="49" charset="0"/>
                <a:cs typeface="Liberation Mono" panose="02070409020205020404" pitchFamily="49" charset="0"/>
              </a:rPr>
              <a:t>:~$ i2cget -y 2 0x1c 0x2a</a:t>
            </a:r>
          </a:p>
          <a:p>
            <a:pPr lvl="0">
              <a:buSzPct val="45000"/>
            </a:pPr>
            <a:r>
              <a:rPr lang="en-US" sz="1400" dirty="0">
                <a:latin typeface="Liberation Mono" panose="02070409020205020404" pitchFamily="49" charset="0"/>
                <a:cs typeface="Liberation Mono" panose="02070409020205020404" pitchFamily="49" charset="0"/>
              </a:rPr>
              <a:t>0x00</a:t>
            </a:r>
          </a:p>
          <a:p>
            <a:pPr lvl="0">
              <a:buSzPct val="45000"/>
            </a:pPr>
            <a:r>
              <a:rPr lang="en-US" sz="1400" dirty="0" err="1">
                <a:latin typeface="Liberation Mono" panose="02070409020205020404" pitchFamily="49" charset="0"/>
                <a:cs typeface="Liberation Mono" panose="02070409020205020404" pitchFamily="49" charset="0"/>
              </a:rPr>
              <a:t>debian@beaglebone</a:t>
            </a:r>
            <a:r>
              <a:rPr lang="en-US" sz="1400" dirty="0">
                <a:latin typeface="Liberation Mono" panose="02070409020205020404" pitchFamily="49" charset="0"/>
                <a:cs typeface="Liberation Mono" panose="02070409020205020404" pitchFamily="49" charset="0"/>
              </a:rPr>
              <a:t>:~$ i2cset -y 2 0x1c 0x2a 0x01</a:t>
            </a:r>
          </a:p>
          <a:p>
            <a:pPr lvl="0">
              <a:buSzPct val="45000"/>
            </a:pPr>
            <a:r>
              <a:rPr lang="en-US" sz="1400" dirty="0" err="1">
                <a:latin typeface="Liberation Mono" panose="02070409020205020404" pitchFamily="49" charset="0"/>
                <a:cs typeface="Liberation Mono" panose="02070409020205020404" pitchFamily="49" charset="0"/>
              </a:rPr>
              <a:t>debian@beaglebone</a:t>
            </a:r>
            <a:r>
              <a:rPr lang="en-US" sz="1400" dirty="0">
                <a:latin typeface="Liberation Mono" panose="02070409020205020404" pitchFamily="49" charset="0"/>
                <a:cs typeface="Liberation Mono" panose="02070409020205020404" pitchFamily="49" charset="0"/>
              </a:rPr>
              <a:t>:~$ i2cget -y 2 0x1c 0x2a</a:t>
            </a:r>
          </a:p>
          <a:p>
            <a:pPr lvl="0">
              <a:buSzPct val="45000"/>
            </a:pPr>
            <a:r>
              <a:rPr lang="en-US" sz="1400" dirty="0">
                <a:latin typeface="Liberation Mono" panose="02070409020205020404" pitchFamily="49" charset="0"/>
                <a:cs typeface="Liberation Mono" panose="02070409020205020404" pitchFamily="49" charset="0"/>
              </a:rPr>
              <a:t>0x01</a:t>
            </a:r>
          </a:p>
          <a:p>
            <a:pPr lvl="0">
              <a:buSzPct val="45000"/>
            </a:pPr>
            <a:endParaRPr lang="en-US" dirty="0">
              <a:latin typeface="Liberation Sans" pitchFamily="18"/>
            </a:endParaRPr>
          </a:p>
        </p:txBody>
      </p:sp>
    </p:spTree>
    <p:extLst>
      <p:ext uri="{BB962C8B-B14F-4D97-AF65-F5344CB8AC3E}">
        <p14:creationId xmlns:p14="http://schemas.microsoft.com/office/powerpoint/2010/main" val="1906661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569177" y="1816208"/>
            <a:ext cx="9191884" cy="3875600"/>
          </a:xfrm>
        </p:spPr>
        <p:txBody>
          <a:bodyPr/>
          <a:lstStyle/>
          <a:p>
            <a:r>
              <a:rPr lang="en-US" dirty="0"/>
              <a:t>Demo</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92857" y="5846165"/>
            <a:ext cx="1325160" cy="526019"/>
          </a:xfrm>
          <a:prstGeom prst="rect">
            <a:avLst/>
          </a:prstGeom>
        </p:spPr>
      </p:pic>
    </p:spTree>
    <p:extLst>
      <p:ext uri="{BB962C8B-B14F-4D97-AF65-F5344CB8AC3E}">
        <p14:creationId xmlns:p14="http://schemas.microsoft.com/office/powerpoint/2010/main" val="40330212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a:t>SPI Overview</a:t>
            </a:r>
            <a:endParaRPr lang="en-US" dirty="0"/>
          </a:p>
        </p:txBody>
      </p:sp>
      <p:sp>
        <p:nvSpPr>
          <p:cNvPr id="3" name="Content Placeholder 2"/>
          <p:cNvSpPr>
            <a:spLocks noGrp="1"/>
          </p:cNvSpPr>
          <p:nvPr>
            <p:ph idx="1"/>
          </p:nvPr>
        </p:nvSpPr>
        <p:spPr/>
        <p:txBody>
          <a:bodyPr>
            <a:normAutofit fontScale="77500" lnSpcReduction="20000"/>
          </a:bodyPr>
          <a:lstStyle/>
          <a:p>
            <a:pPr lvl="0"/>
            <a:r>
              <a:rPr lang="en-CA" dirty="0"/>
              <a:t>What is SPI?</a:t>
            </a:r>
          </a:p>
          <a:p>
            <a:pPr lvl="0"/>
            <a:r>
              <a:rPr lang="en-CA" dirty="0"/>
              <a:t>Example SPI Devices</a:t>
            </a:r>
          </a:p>
          <a:p>
            <a:pPr lvl="0"/>
            <a:r>
              <a:rPr lang="en-CA" dirty="0"/>
              <a:t>SPI Modes</a:t>
            </a:r>
          </a:p>
          <a:p>
            <a:pPr lvl="0"/>
            <a:r>
              <a:rPr lang="en-CA" dirty="0"/>
              <a:t>Linux SPI Subsystem</a:t>
            </a:r>
          </a:p>
          <a:p>
            <a:pPr lvl="0"/>
            <a:r>
              <a:rPr lang="en-CA" dirty="0"/>
              <a:t>Linux SPI Drivers</a:t>
            </a:r>
          </a:p>
          <a:p>
            <a:pPr lvl="1"/>
            <a:r>
              <a:rPr lang="en-CA" dirty="0"/>
              <a:t>Controller Drivers</a:t>
            </a:r>
          </a:p>
          <a:p>
            <a:pPr lvl="1"/>
            <a:r>
              <a:rPr lang="en-CA" dirty="0"/>
              <a:t>Protocol Drivers</a:t>
            </a:r>
          </a:p>
          <a:p>
            <a:pPr lvl="2"/>
            <a:r>
              <a:rPr lang="en-CA" dirty="0"/>
              <a:t>Kernel APIs</a:t>
            </a:r>
          </a:p>
          <a:p>
            <a:r>
              <a:rPr lang="en-CA" dirty="0"/>
              <a:t>Instantiating SPI Devices</a:t>
            </a:r>
          </a:p>
          <a:p>
            <a:r>
              <a:rPr lang="en-CA" dirty="0"/>
              <a:t>User space tools</a:t>
            </a:r>
          </a:p>
          <a:p>
            <a:r>
              <a:rPr lang="en-CA" dirty="0"/>
              <a:t>Demo</a:t>
            </a:r>
          </a:p>
        </p:txBody>
      </p:sp>
    </p:spTree>
    <p:extLst>
      <p:ext uri="{BB962C8B-B14F-4D97-AF65-F5344CB8AC3E}">
        <p14:creationId xmlns:p14="http://schemas.microsoft.com/office/powerpoint/2010/main" val="4086566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95A088F-50A7-4171-A498-8C421E086F1F}"/>
              </a:ext>
            </a:extLst>
          </p:cNvPr>
          <p:cNvPicPr>
            <a:picLocks noChangeAspect="1"/>
          </p:cNvPicPr>
          <p:nvPr/>
        </p:nvPicPr>
        <p:blipFill>
          <a:blip r:embed="rId2"/>
          <a:stretch>
            <a:fillRect/>
          </a:stretch>
        </p:blipFill>
        <p:spPr>
          <a:xfrm>
            <a:off x="10783547" y="1020723"/>
            <a:ext cx="752099" cy="1200865"/>
          </a:xfrm>
          <a:prstGeom prst="rect">
            <a:avLst/>
          </a:prstGeom>
        </p:spPr>
      </p:pic>
      <p:sp>
        <p:nvSpPr>
          <p:cNvPr id="2" name="Title 1"/>
          <p:cNvSpPr>
            <a:spLocks noGrp="1"/>
          </p:cNvSpPr>
          <p:nvPr>
            <p:ph type="title"/>
          </p:nvPr>
        </p:nvSpPr>
        <p:spPr/>
        <p:txBody>
          <a:bodyPr>
            <a:normAutofit fontScale="90000"/>
          </a:bodyPr>
          <a:lstStyle/>
          <a:p>
            <a:pPr algn="ctr"/>
            <a:r>
              <a:rPr lang="en-CA" dirty="0"/>
              <a:t>What is SPI?</a:t>
            </a:r>
            <a:endParaRPr lang="en-US" dirty="0"/>
          </a:p>
        </p:txBody>
      </p:sp>
      <p:sp>
        <p:nvSpPr>
          <p:cNvPr id="12" name="Content Placeholder 2">
            <a:extLst>
              <a:ext uri="{FF2B5EF4-FFF2-40B4-BE49-F238E27FC236}">
                <a16:creationId xmlns:a16="http://schemas.microsoft.com/office/drawing/2014/main" id="{F9052DFE-38B3-4C91-848C-5B3A5BA6FADE}"/>
              </a:ext>
            </a:extLst>
          </p:cNvPr>
          <p:cNvSpPr>
            <a:spLocks noGrp="1"/>
          </p:cNvSpPr>
          <p:nvPr>
            <p:ph idx="1"/>
          </p:nvPr>
        </p:nvSpPr>
        <p:spPr>
          <a:xfrm>
            <a:off x="724277" y="1180495"/>
            <a:ext cx="9585135" cy="4945669"/>
          </a:xfrm>
        </p:spPr>
        <p:txBody>
          <a:bodyPr>
            <a:normAutofit fontScale="77500" lnSpcReduction="20000"/>
          </a:bodyPr>
          <a:lstStyle/>
          <a:p>
            <a:pPr lvl="0"/>
            <a:r>
              <a:rPr lang="en-US" dirty="0"/>
              <a:t>SPI (Serial Peripheral Interface) is a full duplex synchronous serial master/slave bus interface</a:t>
            </a:r>
          </a:p>
          <a:p>
            <a:pPr lvl="0"/>
            <a:r>
              <a:rPr lang="en-US" dirty="0"/>
              <a:t>De facto standard first developed at Motorola in the 1980s</a:t>
            </a:r>
          </a:p>
          <a:p>
            <a:pPr lvl="0"/>
            <a:r>
              <a:rPr lang="en-US" dirty="0"/>
              <a:t>A SPI bus consists of a single master device and possibly multiple slave devices</a:t>
            </a:r>
          </a:p>
          <a:p>
            <a:pPr lvl="0"/>
            <a:r>
              <a:rPr lang="en-US" dirty="0"/>
              <a:t>Typical device interface</a:t>
            </a:r>
          </a:p>
          <a:p>
            <a:pPr lvl="1"/>
            <a:r>
              <a:rPr lang="en-US" dirty="0"/>
              <a:t>SCLK – serial clock</a:t>
            </a:r>
          </a:p>
          <a:p>
            <a:pPr lvl="1"/>
            <a:r>
              <a:rPr lang="en-US" dirty="0"/>
              <a:t>MISO – master in slave out</a:t>
            </a:r>
          </a:p>
          <a:p>
            <a:pPr lvl="1"/>
            <a:r>
              <a:rPr lang="en-US" dirty="0"/>
              <a:t>MOSI – master out slave in</a:t>
            </a:r>
          </a:p>
          <a:p>
            <a:pPr lvl="1"/>
            <a:r>
              <a:rPr lang="en-US" dirty="0" err="1"/>
              <a:t>CSn</a:t>
            </a:r>
            <a:r>
              <a:rPr lang="en-US" dirty="0"/>
              <a:t> / </a:t>
            </a:r>
            <a:r>
              <a:rPr lang="en-US" dirty="0" err="1"/>
              <a:t>SSn</a:t>
            </a:r>
            <a:r>
              <a:rPr lang="en-US" dirty="0"/>
              <a:t> – chip select / slave select</a:t>
            </a:r>
          </a:p>
          <a:p>
            <a:pPr lvl="1"/>
            <a:r>
              <a:rPr lang="en-US" dirty="0"/>
              <a:t>IRQ / </a:t>
            </a:r>
            <a:r>
              <a:rPr lang="en-US" dirty="0" err="1"/>
              <a:t>IRQn</a:t>
            </a:r>
            <a:r>
              <a:rPr lang="en-US" dirty="0"/>
              <a:t> – interrupt</a:t>
            </a:r>
          </a:p>
          <a:p>
            <a:pPr lvl="1"/>
            <a:endParaRPr lang="en-US" dirty="0"/>
          </a:p>
        </p:txBody>
      </p:sp>
      <p:pic>
        <p:nvPicPr>
          <p:cNvPr id="2052" name="Picture 4">
            <a:extLst>
              <a:ext uri="{FF2B5EF4-FFF2-40B4-BE49-F238E27FC236}">
                <a16:creationId xmlns:a16="http://schemas.microsoft.com/office/drawing/2014/main" id="{0DE2EB5E-88D3-4FF6-9ACA-FD013C88C5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9836" y="3735309"/>
            <a:ext cx="3810000" cy="1524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5">
            <a:extLst>
              <a:ext uri="{FF2B5EF4-FFF2-40B4-BE49-F238E27FC236}">
                <a16:creationId xmlns:a16="http://schemas.microsoft.com/office/drawing/2014/main" id="{C62CF8B6-E768-4208-B0DC-E918CEAFE532}"/>
              </a:ext>
            </a:extLst>
          </p:cNvPr>
          <p:cNvSpPr txBox="1"/>
          <p:nvPr/>
        </p:nvSpPr>
        <p:spPr>
          <a:xfrm>
            <a:off x="8242766" y="5360101"/>
            <a:ext cx="2245680" cy="232560"/>
          </a:xfrm>
          <a:prstGeom prst="rect">
            <a:avLst/>
          </a:prstGeom>
          <a:noFill/>
          <a:ln>
            <a:noFill/>
          </a:ln>
        </p:spPr>
        <p:txBody>
          <a:bodyPr vert="horz" wrap="none" lIns="90000" tIns="45000" rIns="90000" bIns="45000" anchorCtr="0" compatLnSpc="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lnSpc>
                <a:spcPct val="100000"/>
              </a:lnSpc>
              <a:spcBef>
                <a:spcPts val="1191"/>
              </a:spcBef>
              <a:spcAft>
                <a:spcPts val="992"/>
              </a:spcAft>
              <a:buNone/>
              <a:tabLst/>
            </a:pPr>
            <a:r>
              <a:rPr lang="en-US" sz="1000" b="0" i="0" u="none" strike="noStrike" kern="1200" cap="none" dirty="0" err="1">
                <a:ln>
                  <a:noFill/>
                </a:ln>
                <a:latin typeface="Liberation Sans" pitchFamily="18"/>
                <a:ea typeface="Droid Sans Fallback" pitchFamily="2"/>
                <a:cs typeface="FreeSans" pitchFamily="2"/>
                <a:hlinkClick r:id="rId4"/>
              </a:rPr>
              <a:t>en:user:Cburnett</a:t>
            </a:r>
            <a:r>
              <a:rPr lang="en-US" sz="1000" b="0" i="0" u="none" strike="noStrike" kern="1200" cap="none" dirty="0">
                <a:ln>
                  <a:noFill/>
                </a:ln>
                <a:latin typeface="Liberation Sans" pitchFamily="18"/>
                <a:ea typeface="Droid Sans Fallback" pitchFamily="2"/>
                <a:cs typeface="FreeSans" pitchFamily="2"/>
              </a:rPr>
              <a:t>, </a:t>
            </a:r>
            <a:r>
              <a:rPr lang="en-US" sz="1000" b="0" i="0" u="none" strike="noStrike" kern="1200" cap="none" dirty="0">
                <a:ln>
                  <a:noFill/>
                </a:ln>
                <a:latin typeface="Liberation Sans" pitchFamily="18"/>
                <a:ea typeface="Droid Sans Fallback" pitchFamily="2"/>
                <a:cs typeface="FreeSans" pitchFamily="2"/>
                <a:hlinkClick r:id="rId5"/>
              </a:rPr>
              <a:t>SPI</a:t>
            </a:r>
            <a:r>
              <a:rPr lang="en-US" sz="1000" b="0" i="0" u="none" strike="noStrike" kern="1200" cap="none" dirty="0">
                <a:ln>
                  <a:noFill/>
                </a:ln>
                <a:latin typeface="Liberation Sans" pitchFamily="18"/>
                <a:ea typeface="Droid Sans Fallback" pitchFamily="2"/>
                <a:cs typeface="FreeSans" pitchFamily="2"/>
              </a:rPr>
              <a:t>, </a:t>
            </a:r>
            <a:r>
              <a:rPr lang="en-US" sz="1000" b="0" i="0" u="none" strike="noStrike" kern="1200" cap="none" dirty="0">
                <a:ln>
                  <a:noFill/>
                </a:ln>
                <a:latin typeface="Liberation Sans" pitchFamily="18"/>
                <a:ea typeface="Droid Sans Fallback" pitchFamily="2"/>
                <a:cs typeface="FreeSans" pitchFamily="2"/>
                <a:hlinkClick r:id="rId6"/>
              </a:rPr>
              <a:t>CC BY-SA 3.0</a:t>
            </a:r>
          </a:p>
        </p:txBody>
      </p:sp>
      <p:pic>
        <p:nvPicPr>
          <p:cNvPr id="11" name="Picture 10">
            <a:extLst>
              <a:ext uri="{FF2B5EF4-FFF2-40B4-BE49-F238E27FC236}">
                <a16:creationId xmlns:a16="http://schemas.microsoft.com/office/drawing/2014/main" id="{F04BE9F9-7C32-48A9-A195-236190ECE248}"/>
              </a:ext>
            </a:extLst>
          </p:cNvPr>
          <p:cNvPicPr>
            <a:picLocks noChangeAspect="1"/>
          </p:cNvPicPr>
          <p:nvPr/>
        </p:nvPicPr>
        <p:blipFill>
          <a:blip r:embed="rId7"/>
          <a:stretch>
            <a:fillRect/>
          </a:stretch>
        </p:blipFill>
        <p:spPr>
          <a:xfrm>
            <a:off x="0" y="5081092"/>
            <a:ext cx="963818" cy="1192825"/>
          </a:xfrm>
          <a:prstGeom prst="rect">
            <a:avLst/>
          </a:prstGeom>
        </p:spPr>
      </p:pic>
    </p:spTree>
    <p:extLst>
      <p:ext uri="{BB962C8B-B14F-4D97-AF65-F5344CB8AC3E}">
        <p14:creationId xmlns:p14="http://schemas.microsoft.com/office/powerpoint/2010/main" val="3026768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CA" dirty="0"/>
              <a:t>What is SPI?</a:t>
            </a:r>
            <a:endParaRPr lang="en-US" dirty="0"/>
          </a:p>
        </p:txBody>
      </p:sp>
      <p:pic>
        <p:nvPicPr>
          <p:cNvPr id="9" name="Google Shape;161;p29">
            <a:extLst>
              <a:ext uri="{FF2B5EF4-FFF2-40B4-BE49-F238E27FC236}">
                <a16:creationId xmlns:a16="http://schemas.microsoft.com/office/drawing/2014/main" id="{61184991-6B15-4FF3-A0B2-DF6741E96B48}"/>
              </a:ext>
            </a:extLst>
          </p:cNvPr>
          <p:cNvPicPr>
            <a:picLocks noChangeAspect="1"/>
          </p:cNvPicPr>
          <p:nvPr/>
        </p:nvPicPr>
        <p:blipFill>
          <a:blip r:embed="rId2">
            <a:lum/>
            <a:alphaModFix/>
          </a:blip>
          <a:srcRect/>
          <a:stretch>
            <a:fillRect/>
          </a:stretch>
        </p:blipFill>
        <p:spPr>
          <a:xfrm>
            <a:off x="3524358" y="1560928"/>
            <a:ext cx="4343040" cy="3943080"/>
          </a:xfrm>
          <a:prstGeom prst="rect">
            <a:avLst/>
          </a:prstGeom>
          <a:noFill/>
          <a:ln>
            <a:noFill/>
          </a:ln>
        </p:spPr>
      </p:pic>
    </p:spTree>
    <p:extLst>
      <p:ext uri="{BB962C8B-B14F-4D97-AF65-F5344CB8AC3E}">
        <p14:creationId xmlns:p14="http://schemas.microsoft.com/office/powerpoint/2010/main" val="4050279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005FB52-A19A-4664-A69B-1C036074C2B1}"/>
              </a:ext>
            </a:extLst>
          </p:cNvPr>
          <p:cNvPicPr>
            <a:picLocks noChangeAspect="1"/>
          </p:cNvPicPr>
          <p:nvPr/>
        </p:nvPicPr>
        <p:blipFill>
          <a:blip r:embed="rId2"/>
          <a:stretch>
            <a:fillRect/>
          </a:stretch>
        </p:blipFill>
        <p:spPr>
          <a:xfrm>
            <a:off x="6096000" y="2656777"/>
            <a:ext cx="6008503" cy="2166739"/>
          </a:xfrm>
          <a:prstGeom prst="rect">
            <a:avLst/>
          </a:prstGeom>
        </p:spPr>
      </p:pic>
      <p:sp>
        <p:nvSpPr>
          <p:cNvPr id="2" name="Title 1"/>
          <p:cNvSpPr>
            <a:spLocks noGrp="1"/>
          </p:cNvSpPr>
          <p:nvPr>
            <p:ph type="title"/>
          </p:nvPr>
        </p:nvSpPr>
        <p:spPr/>
        <p:txBody>
          <a:bodyPr>
            <a:normAutofit fontScale="90000"/>
          </a:bodyPr>
          <a:lstStyle/>
          <a:p>
            <a:pPr algn="ctr"/>
            <a:r>
              <a:rPr lang="en-US" dirty="0"/>
              <a:t>Example SPI devices</a:t>
            </a:r>
          </a:p>
        </p:txBody>
      </p:sp>
      <p:sp>
        <p:nvSpPr>
          <p:cNvPr id="12" name="Content Placeholder 2">
            <a:extLst>
              <a:ext uri="{FF2B5EF4-FFF2-40B4-BE49-F238E27FC236}">
                <a16:creationId xmlns:a16="http://schemas.microsoft.com/office/drawing/2014/main" id="{F9052DFE-38B3-4C91-848C-5B3A5BA6FADE}"/>
              </a:ext>
            </a:extLst>
          </p:cNvPr>
          <p:cNvSpPr>
            <a:spLocks noGrp="1"/>
          </p:cNvSpPr>
          <p:nvPr>
            <p:ph idx="1"/>
          </p:nvPr>
        </p:nvSpPr>
        <p:spPr>
          <a:xfrm>
            <a:off x="474135" y="1180495"/>
            <a:ext cx="9835277" cy="4945669"/>
          </a:xfrm>
        </p:spPr>
        <p:txBody>
          <a:bodyPr>
            <a:normAutofit/>
          </a:bodyPr>
          <a:lstStyle/>
          <a:p>
            <a:r>
              <a:rPr lang="en-US" dirty="0"/>
              <a:t>Analog converters (ADC, DAC, CDC) </a:t>
            </a:r>
          </a:p>
          <a:p>
            <a:r>
              <a:rPr lang="en-US" dirty="0"/>
              <a:t>Sensors (inertial, temperature, pressure)</a:t>
            </a:r>
          </a:p>
          <a:p>
            <a:r>
              <a:rPr lang="en-US" dirty="0"/>
              <a:t>Serial LCD</a:t>
            </a:r>
          </a:p>
          <a:p>
            <a:r>
              <a:rPr lang="en-US" dirty="0"/>
              <a:t>Serial Flash</a:t>
            </a:r>
          </a:p>
          <a:p>
            <a:r>
              <a:rPr lang="en-US" dirty="0"/>
              <a:t>Touchscreen controllers</a:t>
            </a:r>
          </a:p>
          <a:p>
            <a:r>
              <a:rPr lang="en-US" dirty="0"/>
              <a:t>FPGA programming interface</a:t>
            </a:r>
          </a:p>
        </p:txBody>
      </p:sp>
    </p:spTree>
    <p:extLst>
      <p:ext uri="{BB962C8B-B14F-4D97-AF65-F5344CB8AC3E}">
        <p14:creationId xmlns:p14="http://schemas.microsoft.com/office/powerpoint/2010/main" val="2026465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SPI Modes</a:t>
            </a:r>
          </a:p>
        </p:txBody>
      </p:sp>
      <p:sp>
        <p:nvSpPr>
          <p:cNvPr id="12" name="Content Placeholder 2">
            <a:extLst>
              <a:ext uri="{FF2B5EF4-FFF2-40B4-BE49-F238E27FC236}">
                <a16:creationId xmlns:a16="http://schemas.microsoft.com/office/drawing/2014/main" id="{F9052DFE-38B3-4C91-848C-5B3A5BA6FADE}"/>
              </a:ext>
            </a:extLst>
          </p:cNvPr>
          <p:cNvSpPr>
            <a:spLocks noGrp="1"/>
          </p:cNvSpPr>
          <p:nvPr>
            <p:ph idx="1"/>
          </p:nvPr>
        </p:nvSpPr>
        <p:spPr>
          <a:xfrm>
            <a:off x="474135" y="1180495"/>
            <a:ext cx="9835277" cy="4945669"/>
          </a:xfrm>
        </p:spPr>
        <p:txBody>
          <a:bodyPr>
            <a:normAutofit fontScale="92500" lnSpcReduction="20000"/>
          </a:bodyPr>
          <a:lstStyle/>
          <a:p>
            <a:r>
              <a:rPr lang="en-US" dirty="0"/>
              <a:t>SPI Mode is typically represented by (CPOL, CPHA) tuple</a:t>
            </a:r>
          </a:p>
          <a:p>
            <a:pPr lvl="1"/>
            <a:r>
              <a:rPr lang="en-US" dirty="0"/>
              <a:t>CPOL – clock polarity</a:t>
            </a:r>
          </a:p>
          <a:p>
            <a:pPr lvl="2"/>
            <a:r>
              <a:rPr lang="en-US" dirty="0"/>
              <a:t>0 = clock idles low</a:t>
            </a:r>
          </a:p>
          <a:p>
            <a:pPr lvl="2"/>
            <a:r>
              <a:rPr lang="en-US" dirty="0"/>
              <a:t>1 = clock idles high </a:t>
            </a:r>
          </a:p>
          <a:p>
            <a:pPr lvl="1"/>
            <a:r>
              <a:rPr lang="en-US" dirty="0"/>
              <a:t>CPHA – clock phase</a:t>
            </a:r>
          </a:p>
          <a:p>
            <a:pPr lvl="2"/>
            <a:r>
              <a:rPr lang="en-US" dirty="0"/>
              <a:t>0 = data latched on falling clock edge, output on rising</a:t>
            </a:r>
          </a:p>
          <a:p>
            <a:pPr lvl="2"/>
            <a:r>
              <a:rPr lang="en-US" dirty="0"/>
              <a:t>1 = data latched on rising clock edge, output on falling</a:t>
            </a:r>
          </a:p>
          <a:p>
            <a:r>
              <a:rPr lang="en-US" dirty="0"/>
              <a:t>Mode (0, 0) and (1, 1) are most commonly used</a:t>
            </a:r>
          </a:p>
          <a:p>
            <a:r>
              <a:rPr lang="en-US" dirty="0"/>
              <a:t>Sometimes listed in encoded form 0-3</a:t>
            </a:r>
          </a:p>
        </p:txBody>
      </p:sp>
    </p:spTree>
    <p:extLst>
      <p:ext uri="{BB962C8B-B14F-4D97-AF65-F5344CB8AC3E}">
        <p14:creationId xmlns:p14="http://schemas.microsoft.com/office/powerpoint/2010/main" val="42882013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SPI Modes</a:t>
            </a:r>
          </a:p>
        </p:txBody>
      </p:sp>
      <p:sp>
        <p:nvSpPr>
          <p:cNvPr id="3" name="Rectangle 2">
            <a:extLst>
              <a:ext uri="{FF2B5EF4-FFF2-40B4-BE49-F238E27FC236}">
                <a16:creationId xmlns:a16="http://schemas.microsoft.com/office/drawing/2014/main" id="{884DA574-3858-40A8-BA28-A92D45871A69}"/>
              </a:ext>
            </a:extLst>
          </p:cNvPr>
          <p:cNvSpPr/>
          <p:nvPr/>
        </p:nvSpPr>
        <p:spPr>
          <a:xfrm>
            <a:off x="3666489" y="990231"/>
            <a:ext cx="4859022" cy="584775"/>
          </a:xfrm>
          <a:prstGeom prst="rect">
            <a:avLst/>
          </a:prstGeom>
        </p:spPr>
        <p:txBody>
          <a:bodyPr wrap="none">
            <a:spAutoFit/>
          </a:bodyPr>
          <a:lstStyle/>
          <a:p>
            <a:r>
              <a:rPr lang="en-US" sz="3200" dirty="0"/>
              <a:t>SPI Mode Timing – CPOL = 0</a:t>
            </a:r>
          </a:p>
        </p:txBody>
      </p:sp>
      <p:pic>
        <p:nvPicPr>
          <p:cNvPr id="5" name="Google Shape;135;p25">
            <a:extLst>
              <a:ext uri="{FF2B5EF4-FFF2-40B4-BE49-F238E27FC236}">
                <a16:creationId xmlns:a16="http://schemas.microsoft.com/office/drawing/2014/main" id="{56071FA2-78D5-4918-AEC7-94F9CCFE9D16}"/>
              </a:ext>
            </a:extLst>
          </p:cNvPr>
          <p:cNvPicPr>
            <a:picLocks noChangeAspect="1"/>
          </p:cNvPicPr>
          <p:nvPr/>
        </p:nvPicPr>
        <p:blipFill>
          <a:blip r:embed="rId2">
            <a:lum/>
            <a:alphaModFix/>
          </a:blip>
          <a:srcRect/>
          <a:stretch>
            <a:fillRect/>
          </a:stretch>
        </p:blipFill>
        <p:spPr>
          <a:xfrm>
            <a:off x="2926972" y="1857369"/>
            <a:ext cx="6124320" cy="3847679"/>
          </a:xfrm>
          <a:prstGeom prst="rect">
            <a:avLst/>
          </a:prstGeom>
          <a:noFill/>
          <a:ln>
            <a:noFill/>
          </a:ln>
        </p:spPr>
      </p:pic>
    </p:spTree>
    <p:extLst>
      <p:ext uri="{BB962C8B-B14F-4D97-AF65-F5344CB8AC3E}">
        <p14:creationId xmlns:p14="http://schemas.microsoft.com/office/powerpoint/2010/main" val="3065629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SPI Modes</a:t>
            </a:r>
          </a:p>
        </p:txBody>
      </p:sp>
      <p:sp>
        <p:nvSpPr>
          <p:cNvPr id="3" name="Rectangle 2">
            <a:extLst>
              <a:ext uri="{FF2B5EF4-FFF2-40B4-BE49-F238E27FC236}">
                <a16:creationId xmlns:a16="http://schemas.microsoft.com/office/drawing/2014/main" id="{884DA574-3858-40A8-BA28-A92D45871A69}"/>
              </a:ext>
            </a:extLst>
          </p:cNvPr>
          <p:cNvSpPr/>
          <p:nvPr/>
        </p:nvSpPr>
        <p:spPr>
          <a:xfrm>
            <a:off x="3666489" y="990231"/>
            <a:ext cx="4859022" cy="584775"/>
          </a:xfrm>
          <a:prstGeom prst="rect">
            <a:avLst/>
          </a:prstGeom>
        </p:spPr>
        <p:txBody>
          <a:bodyPr wrap="none">
            <a:spAutoFit/>
          </a:bodyPr>
          <a:lstStyle/>
          <a:p>
            <a:r>
              <a:rPr lang="en-US" sz="3200" dirty="0"/>
              <a:t>SPI Mode Timing – CPOL = 1</a:t>
            </a:r>
          </a:p>
        </p:txBody>
      </p:sp>
      <p:pic>
        <p:nvPicPr>
          <p:cNvPr id="6" name="Google Shape;142;p26">
            <a:extLst>
              <a:ext uri="{FF2B5EF4-FFF2-40B4-BE49-F238E27FC236}">
                <a16:creationId xmlns:a16="http://schemas.microsoft.com/office/drawing/2014/main" id="{B4AB7BFF-CA71-4AE4-82F0-8960AAD25AAB}"/>
              </a:ext>
            </a:extLst>
          </p:cNvPr>
          <p:cNvPicPr>
            <a:picLocks noChangeAspect="1"/>
          </p:cNvPicPr>
          <p:nvPr/>
        </p:nvPicPr>
        <p:blipFill>
          <a:blip r:embed="rId2">
            <a:lum/>
            <a:alphaModFix/>
          </a:blip>
          <a:srcRect/>
          <a:stretch>
            <a:fillRect/>
          </a:stretch>
        </p:blipFill>
        <p:spPr>
          <a:xfrm>
            <a:off x="3024300" y="1769049"/>
            <a:ext cx="6143399" cy="3904920"/>
          </a:xfrm>
          <a:prstGeom prst="rect">
            <a:avLst/>
          </a:prstGeom>
          <a:noFill/>
          <a:ln>
            <a:noFill/>
          </a:ln>
        </p:spPr>
      </p:pic>
    </p:spTree>
    <p:extLst>
      <p:ext uri="{BB962C8B-B14F-4D97-AF65-F5344CB8AC3E}">
        <p14:creationId xmlns:p14="http://schemas.microsoft.com/office/powerpoint/2010/main" val="35895071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is I2C?</a:t>
            </a:r>
          </a:p>
        </p:txBody>
      </p:sp>
      <p:sp>
        <p:nvSpPr>
          <p:cNvPr id="3" name="Content Placeholder 2"/>
          <p:cNvSpPr>
            <a:spLocks noGrp="1"/>
          </p:cNvSpPr>
          <p:nvPr>
            <p:ph idx="1"/>
          </p:nvPr>
        </p:nvSpPr>
        <p:spPr/>
        <p:txBody>
          <a:bodyPr>
            <a:normAutofit fontScale="85000" lnSpcReduction="20000"/>
          </a:bodyPr>
          <a:lstStyle/>
          <a:p>
            <a:pPr lvl="0">
              <a:buSzPct val="45000"/>
              <a:buFont typeface="StarSymbol"/>
              <a:buChar char="●"/>
            </a:pPr>
            <a:r>
              <a:rPr lang="en-US" dirty="0"/>
              <a:t>I</a:t>
            </a:r>
            <a:r>
              <a:rPr lang="en-US" sz="4200" baseline="33000" dirty="0"/>
              <a:t>2</a:t>
            </a:r>
            <a:r>
              <a:rPr lang="en-US" dirty="0"/>
              <a:t>C addressing is typically 7 bits per the original specification</a:t>
            </a:r>
          </a:p>
          <a:p>
            <a:pPr lvl="0">
              <a:buSzPct val="45000"/>
              <a:buFont typeface="StarSymbol"/>
              <a:buChar char="●"/>
            </a:pPr>
            <a:r>
              <a:rPr lang="en-US" dirty="0"/>
              <a:t>I</a:t>
            </a:r>
            <a:r>
              <a:rPr lang="en-US" sz="4200" baseline="33000" dirty="0"/>
              <a:t>2</a:t>
            </a:r>
            <a:r>
              <a:rPr lang="en-US" dirty="0"/>
              <a:t>C clock speed is typically 100KHz per the original specification</a:t>
            </a:r>
          </a:p>
          <a:p>
            <a:pPr lvl="0">
              <a:buSzPct val="45000"/>
              <a:buFont typeface="StarSymbol"/>
              <a:buChar char="●"/>
            </a:pPr>
            <a:r>
              <a:rPr lang="en-US" dirty="0"/>
              <a:t>Later versions of the specification introduced faster clock modes and 10 bit addressing</a:t>
            </a:r>
          </a:p>
          <a:p>
            <a:pPr lvl="1" hangingPunct="0">
              <a:spcBef>
                <a:spcPts val="0"/>
              </a:spcBef>
              <a:spcAft>
                <a:spcPts val="1417"/>
              </a:spcAft>
              <a:buSzPct val="75000"/>
              <a:buFont typeface="StarSymbol"/>
              <a:buChar char="–"/>
            </a:pPr>
            <a:r>
              <a:rPr lang="en-US" dirty="0">
                <a:latin typeface="Liberation Sans" pitchFamily="18"/>
              </a:rPr>
              <a:t>Version 1 added 400KHz Fast mode and 10 bit addressing</a:t>
            </a:r>
          </a:p>
          <a:p>
            <a:pPr lvl="1" hangingPunct="0">
              <a:spcBef>
                <a:spcPts val="0"/>
              </a:spcBef>
              <a:spcAft>
                <a:spcPts val="1417"/>
              </a:spcAft>
              <a:buSzPct val="75000"/>
              <a:buFont typeface="StarSymbol"/>
              <a:buChar char="–"/>
            </a:pPr>
            <a:r>
              <a:rPr lang="en-US" dirty="0">
                <a:latin typeface="Liberation Sans" pitchFamily="18"/>
              </a:rPr>
              <a:t>Version 2 added 3.4MHz Hs mode</a:t>
            </a:r>
          </a:p>
          <a:p>
            <a:pPr lvl="1" hangingPunct="0">
              <a:spcBef>
                <a:spcPts val="0"/>
              </a:spcBef>
              <a:spcAft>
                <a:spcPts val="1417"/>
              </a:spcAft>
              <a:buSzPct val="75000"/>
              <a:buFont typeface="StarSymbol"/>
              <a:buChar char="–"/>
            </a:pPr>
            <a:r>
              <a:rPr lang="en-US" dirty="0">
                <a:latin typeface="Liberation Sans" pitchFamily="18"/>
              </a:rPr>
              <a:t>Version 3 added 1MHz Fast mode+ and ID mechanism</a:t>
            </a:r>
          </a:p>
          <a:p>
            <a:pPr lvl="1" hangingPunct="0">
              <a:spcBef>
                <a:spcPts val="0"/>
              </a:spcBef>
              <a:spcAft>
                <a:spcPts val="1417"/>
              </a:spcAft>
              <a:buSzPct val="75000"/>
              <a:buFont typeface="StarSymbol"/>
              <a:buChar char="–"/>
            </a:pPr>
            <a:r>
              <a:rPr lang="en-US" dirty="0">
                <a:latin typeface="Liberation Sans" pitchFamily="18"/>
              </a:rPr>
              <a:t>Version 4 added unidirectional 5Mhz Ultra Fast mode</a:t>
            </a:r>
          </a:p>
        </p:txBody>
      </p:sp>
    </p:spTree>
    <p:extLst>
      <p:ext uri="{BB962C8B-B14F-4D97-AF65-F5344CB8AC3E}">
        <p14:creationId xmlns:p14="http://schemas.microsoft.com/office/powerpoint/2010/main" val="2211634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Subsystem</a:t>
            </a:r>
          </a:p>
        </p:txBody>
      </p:sp>
      <p:sp>
        <p:nvSpPr>
          <p:cNvPr id="12" name="Content Placeholder 2">
            <a:extLst>
              <a:ext uri="{FF2B5EF4-FFF2-40B4-BE49-F238E27FC236}">
                <a16:creationId xmlns:a16="http://schemas.microsoft.com/office/drawing/2014/main" id="{F9052DFE-38B3-4C91-848C-5B3A5BA6FADE}"/>
              </a:ext>
            </a:extLst>
          </p:cNvPr>
          <p:cNvSpPr>
            <a:spLocks noGrp="1"/>
          </p:cNvSpPr>
          <p:nvPr>
            <p:ph idx="1"/>
          </p:nvPr>
        </p:nvSpPr>
        <p:spPr>
          <a:xfrm>
            <a:off x="474135" y="1180495"/>
            <a:ext cx="9835277" cy="4945669"/>
          </a:xfrm>
        </p:spPr>
        <p:txBody>
          <a:bodyPr>
            <a:normAutofit fontScale="92500" lnSpcReduction="20000"/>
          </a:bodyPr>
          <a:lstStyle/>
          <a:p>
            <a:pPr marL="0" indent="0">
              <a:buNone/>
            </a:pPr>
            <a:r>
              <a:rPr lang="en-US" dirty="0"/>
              <a:t>First developed in early 2000s (2.6 ERA) based on the work of several key developers in including:</a:t>
            </a:r>
          </a:p>
          <a:p>
            <a:pPr lvl="1"/>
            <a:r>
              <a:rPr lang="en-US" dirty="0"/>
              <a:t>David Brownell</a:t>
            </a:r>
          </a:p>
          <a:p>
            <a:pPr lvl="1"/>
            <a:r>
              <a:rPr lang="en-US" dirty="0"/>
              <a:t>Russell King</a:t>
            </a:r>
          </a:p>
          <a:p>
            <a:pPr lvl="1"/>
            <a:r>
              <a:rPr lang="en-US" dirty="0"/>
              <a:t>Dmitry </a:t>
            </a:r>
            <a:r>
              <a:rPr lang="en-US" dirty="0" err="1"/>
              <a:t>Pervushin</a:t>
            </a:r>
            <a:endParaRPr lang="en-US" dirty="0"/>
          </a:p>
          <a:p>
            <a:pPr lvl="1"/>
            <a:r>
              <a:rPr lang="en-US" dirty="0"/>
              <a:t>Stephen Street </a:t>
            </a:r>
          </a:p>
          <a:p>
            <a:pPr lvl="1"/>
            <a:r>
              <a:rPr lang="en-US" dirty="0"/>
              <a:t>Mark Underwood</a:t>
            </a:r>
          </a:p>
          <a:p>
            <a:pPr lvl="1"/>
            <a:r>
              <a:rPr lang="en-US" dirty="0"/>
              <a:t>Andrew Victor</a:t>
            </a:r>
          </a:p>
          <a:p>
            <a:pPr lvl="1"/>
            <a:r>
              <a:rPr lang="en-US" dirty="0"/>
              <a:t>Vitaly Wool</a:t>
            </a:r>
          </a:p>
        </p:txBody>
      </p:sp>
    </p:spTree>
    <p:extLst>
      <p:ext uri="{BB962C8B-B14F-4D97-AF65-F5344CB8AC3E}">
        <p14:creationId xmlns:p14="http://schemas.microsoft.com/office/powerpoint/2010/main" val="26032060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Subsystem</a:t>
            </a:r>
          </a:p>
        </p:txBody>
      </p:sp>
      <p:sp>
        <p:nvSpPr>
          <p:cNvPr id="12" name="Content Placeholder 2">
            <a:extLst>
              <a:ext uri="{FF2B5EF4-FFF2-40B4-BE49-F238E27FC236}">
                <a16:creationId xmlns:a16="http://schemas.microsoft.com/office/drawing/2014/main" id="{F9052DFE-38B3-4C91-848C-5B3A5BA6FADE}"/>
              </a:ext>
            </a:extLst>
          </p:cNvPr>
          <p:cNvSpPr>
            <a:spLocks noGrp="1"/>
          </p:cNvSpPr>
          <p:nvPr>
            <p:ph idx="1"/>
          </p:nvPr>
        </p:nvSpPr>
        <p:spPr>
          <a:xfrm>
            <a:off x="474135" y="1180495"/>
            <a:ext cx="9835277" cy="4945669"/>
          </a:xfrm>
        </p:spPr>
        <p:txBody>
          <a:bodyPr>
            <a:normAutofit/>
          </a:bodyPr>
          <a:lstStyle/>
          <a:p>
            <a:pPr marL="0" indent="0">
              <a:buNone/>
            </a:pPr>
            <a:r>
              <a:rPr lang="en-US" dirty="0"/>
              <a:t>Past maintainers of the Linux SPI subsystem:</a:t>
            </a:r>
          </a:p>
          <a:p>
            <a:pPr lvl="1"/>
            <a:r>
              <a:rPr lang="en-US" dirty="0"/>
              <a:t>David Brownell</a:t>
            </a:r>
          </a:p>
          <a:p>
            <a:pPr lvl="1"/>
            <a:r>
              <a:rPr lang="en-US" dirty="0"/>
              <a:t>Grant Likely</a:t>
            </a:r>
          </a:p>
          <a:p>
            <a:pPr marL="609585" lvl="1" indent="0">
              <a:buNone/>
            </a:pPr>
            <a:endParaRPr lang="en-US" dirty="0"/>
          </a:p>
          <a:p>
            <a:pPr marL="0" indent="0">
              <a:buNone/>
            </a:pPr>
            <a:r>
              <a:rPr lang="en-US" dirty="0"/>
              <a:t>Current maintainer: </a:t>
            </a:r>
          </a:p>
          <a:p>
            <a:pPr lvl="1"/>
            <a:r>
              <a:rPr lang="en-US" dirty="0"/>
              <a:t>Mark Brown</a:t>
            </a:r>
          </a:p>
        </p:txBody>
      </p:sp>
    </p:spTree>
    <p:extLst>
      <p:ext uri="{BB962C8B-B14F-4D97-AF65-F5344CB8AC3E}">
        <p14:creationId xmlns:p14="http://schemas.microsoft.com/office/powerpoint/2010/main" val="31395518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Subsystem</a:t>
            </a:r>
          </a:p>
        </p:txBody>
      </p:sp>
      <p:graphicFrame>
        <p:nvGraphicFramePr>
          <p:cNvPr id="14" name="Table 13">
            <a:extLst>
              <a:ext uri="{FF2B5EF4-FFF2-40B4-BE49-F238E27FC236}">
                <a16:creationId xmlns:a16="http://schemas.microsoft.com/office/drawing/2014/main" id="{48E4D68E-1814-4178-983D-2C6AB2570F69}"/>
              </a:ext>
            </a:extLst>
          </p:cNvPr>
          <p:cNvGraphicFramePr>
            <a:graphicFrameLocks noGrp="1"/>
          </p:cNvGraphicFramePr>
          <p:nvPr>
            <p:extLst>
              <p:ext uri="{D42A27DB-BD31-4B8C-83A1-F6EECF244321}">
                <p14:modId xmlns:p14="http://schemas.microsoft.com/office/powerpoint/2010/main" val="3529681649"/>
              </p:ext>
            </p:extLst>
          </p:nvPr>
        </p:nvGraphicFramePr>
        <p:xfrm>
          <a:off x="3129944" y="1736738"/>
          <a:ext cx="5718376" cy="3384524"/>
        </p:xfrm>
        <a:graphic>
          <a:graphicData uri="http://schemas.openxmlformats.org/drawingml/2006/table">
            <a:tbl>
              <a:tblPr/>
              <a:tblGrid>
                <a:gridCol w="5718376">
                  <a:extLst>
                    <a:ext uri="{9D8B030D-6E8A-4147-A177-3AD203B41FA5}">
                      <a16:colId xmlns:a16="http://schemas.microsoft.com/office/drawing/2014/main" val="2170530763"/>
                    </a:ext>
                  </a:extLst>
                </a:gridCol>
              </a:tblGrid>
              <a:tr h="572700">
                <a:tc>
                  <a:txBody>
                    <a:bodyPr/>
                    <a:lstStyle/>
                    <a:p>
                      <a:pPr algn="l"/>
                      <a:r>
                        <a:rPr lang="en-US" dirty="0"/>
                        <a:t>List: </a:t>
                      </a:r>
                      <a:r>
                        <a:rPr lang="en-US" dirty="0" err="1"/>
                        <a:t>linux-spi</a:t>
                      </a:r>
                      <a:r>
                        <a:rPr lang="en-US" dirty="0"/>
                        <a:t>;     ( </a:t>
                      </a:r>
                      <a:r>
                        <a:rPr lang="en-US" dirty="0">
                          <a:hlinkClick r:id="rId2"/>
                        </a:rPr>
                        <a:t>subscribe</a:t>
                      </a:r>
                      <a:r>
                        <a:rPr lang="en-US" dirty="0"/>
                        <a:t> / </a:t>
                      </a:r>
                      <a:r>
                        <a:rPr lang="en-US" dirty="0">
                          <a:hlinkClick r:id="rId3"/>
                        </a:rPr>
                        <a:t>unsubscribe</a:t>
                      </a:r>
                      <a:r>
                        <a:rPr lang="en-US"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199968970"/>
                  </a:ext>
                </a:extLst>
              </a:tr>
              <a:tr h="421522">
                <a:tc>
                  <a:txBody>
                    <a:bodyPr/>
                    <a:lstStyle/>
                    <a:p>
                      <a:pPr algn="l"/>
                      <a:r>
                        <a:rPr lang="en-US" dirty="0"/>
                        <a:t>Info: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575681198"/>
                  </a:ext>
                </a:extLst>
              </a:tr>
              <a:tr h="2354624">
                <a:tc>
                  <a:txBody>
                    <a:bodyPr/>
                    <a:lstStyle/>
                    <a:p>
                      <a:pPr algn="l"/>
                      <a:r>
                        <a:rPr lang="en-US" dirty="0"/>
                        <a:t>This is the mailing list for the Linux SPI subsystem.</a:t>
                      </a:r>
                    </a:p>
                    <a:p>
                      <a:pPr algn="l"/>
                      <a:endParaRPr lang="en-US" dirty="0"/>
                    </a:p>
                    <a:p>
                      <a:pPr algn="l"/>
                      <a:r>
                        <a:rPr lang="en-US" dirty="0"/>
                        <a:t>Archives: </a:t>
                      </a:r>
                      <a:r>
                        <a:rPr lang="en-US" dirty="0">
                          <a:hlinkClick r:id="rId4"/>
                        </a:rPr>
                        <a:t>http://marc.info/?l=linux-spi </a:t>
                      </a:r>
                      <a:endParaRPr lang="en-US" dirty="0"/>
                    </a:p>
                    <a:p>
                      <a:pPr algn="l"/>
                      <a:r>
                        <a:rPr lang="en-US" dirty="0"/>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54031"/>
                  </a:ext>
                </a:extLst>
              </a:tr>
            </a:tbl>
          </a:graphicData>
        </a:graphic>
      </p:graphicFrame>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74656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1794780"/>
            <a:ext cx="9835277" cy="4080920"/>
          </a:xfrm>
        </p:spPr>
        <p:txBody>
          <a:bodyPr>
            <a:normAutofit fontScale="92500" lnSpcReduction="20000"/>
          </a:bodyPr>
          <a:lstStyle/>
          <a:p>
            <a:r>
              <a:rPr lang="en-US" dirty="0"/>
              <a:t>Controller drivers are used to abstract and drive transactions on an SPI master.</a:t>
            </a:r>
          </a:p>
          <a:p>
            <a:endParaRPr lang="en-US" dirty="0"/>
          </a:p>
          <a:p>
            <a:r>
              <a:rPr lang="en-US" dirty="0"/>
              <a:t>The host SPI peripheral registers are accessed by callbacks provided to the SPI core driver. (drivers/</a:t>
            </a:r>
            <a:r>
              <a:rPr lang="en-US" dirty="0" err="1"/>
              <a:t>spi</a:t>
            </a:r>
            <a:r>
              <a:rPr lang="en-US" dirty="0"/>
              <a:t>/</a:t>
            </a:r>
            <a:r>
              <a:rPr lang="en-US" dirty="0" err="1"/>
              <a:t>spi.c</a:t>
            </a:r>
            <a:r>
              <a:rPr lang="en-US" dirty="0"/>
              <a:t>)</a:t>
            </a:r>
          </a:p>
          <a:p>
            <a:endParaRPr lang="en-US" dirty="0"/>
          </a:p>
          <a:p>
            <a:r>
              <a:rPr lang="en-US" dirty="0">
                <a:hlinkClick r:id="rId2"/>
              </a:rPr>
              <a:t>struct </a:t>
            </a:r>
            <a:r>
              <a:rPr lang="en-US" dirty="0" err="1">
                <a:hlinkClick r:id="rId2"/>
              </a:rPr>
              <a:t>spi_controller</a:t>
            </a:r>
            <a:endParaRPr lang="en-US" dirty="0"/>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5"/>
            <a:ext cx="9835277" cy="653980"/>
          </a:xfrm>
          <a:prstGeom prst="rect">
            <a:avLst/>
          </a:prstGeom>
        </p:spPr>
        <p:txBody>
          <a:bodyPr vert="horz" lIns="91440" tIns="45720" rIns="91440" bIns="45720" rtlCol="0">
            <a:normAutofit lnSpcReduction="1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Controller Drivers</a:t>
            </a:r>
          </a:p>
        </p:txBody>
      </p:sp>
    </p:spTree>
    <p:extLst>
      <p:ext uri="{BB962C8B-B14F-4D97-AF65-F5344CB8AC3E}">
        <p14:creationId xmlns:p14="http://schemas.microsoft.com/office/powerpoint/2010/main" val="36929190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1794780"/>
            <a:ext cx="9835277" cy="4080920"/>
          </a:xfrm>
        </p:spPr>
        <p:txBody>
          <a:bodyPr>
            <a:normAutofit fontScale="62500" lnSpcReduction="20000"/>
          </a:bodyPr>
          <a:lstStyle/>
          <a:p>
            <a:r>
              <a:rPr lang="en-US" dirty="0"/>
              <a:t>Allocate a controller</a:t>
            </a:r>
          </a:p>
          <a:p>
            <a:pPr lvl="1"/>
            <a:r>
              <a:rPr lang="en-US" b="1" dirty="0" err="1"/>
              <a:t>spi_alloc_master</a:t>
            </a:r>
            <a:r>
              <a:rPr lang="en-US" b="1" dirty="0"/>
              <a:t>()</a:t>
            </a:r>
          </a:p>
          <a:p>
            <a:pPr lvl="1"/>
            <a:endParaRPr lang="en-US" dirty="0"/>
          </a:p>
          <a:p>
            <a:r>
              <a:rPr lang="en-US" dirty="0"/>
              <a:t>Set controller fields and methods</a:t>
            </a:r>
          </a:p>
          <a:p>
            <a:pPr lvl="1"/>
            <a:r>
              <a:rPr lang="en-US" dirty="0" err="1"/>
              <a:t>mode_bits</a:t>
            </a:r>
            <a:r>
              <a:rPr lang="en-US" dirty="0"/>
              <a:t> - flags e.g. </a:t>
            </a:r>
            <a:r>
              <a:rPr lang="en-US" b="1" dirty="0"/>
              <a:t>SPI_CPOL, SPI_CPHA, SPI_NO_CS, SPI_CS_HIGH, SPI_RX_QUAD, SPI_LOOP</a:t>
            </a:r>
          </a:p>
          <a:p>
            <a:pPr lvl="1"/>
            <a:r>
              <a:rPr lang="en-US" b="1" dirty="0"/>
              <a:t>.setup() </a:t>
            </a:r>
            <a:r>
              <a:rPr lang="en-US" dirty="0"/>
              <a:t>- configure SPI parameters </a:t>
            </a:r>
          </a:p>
          <a:p>
            <a:pPr lvl="1"/>
            <a:r>
              <a:rPr lang="en-US" b="1" dirty="0"/>
              <a:t>.cleanup() </a:t>
            </a:r>
            <a:r>
              <a:rPr lang="en-US" dirty="0"/>
              <a:t>- prepare for driver removal</a:t>
            </a:r>
          </a:p>
          <a:p>
            <a:pPr lvl="1"/>
            <a:r>
              <a:rPr lang="en-US" b="1" dirty="0"/>
              <a:t>.</a:t>
            </a:r>
            <a:r>
              <a:rPr lang="en-US" b="1" dirty="0" err="1"/>
              <a:t>transfer_one_message</a:t>
            </a:r>
            <a:r>
              <a:rPr lang="en-US" b="1" dirty="0"/>
              <a:t>()/.</a:t>
            </a:r>
            <a:r>
              <a:rPr lang="en-US" b="1" dirty="0" err="1"/>
              <a:t>transfer_one</a:t>
            </a:r>
            <a:r>
              <a:rPr lang="en-US" b="1" dirty="0"/>
              <a:t>() </a:t>
            </a:r>
            <a:r>
              <a:rPr lang="en-US" dirty="0"/>
              <a:t>- dispatch one msg/transfer (mutually exclusive)</a:t>
            </a:r>
          </a:p>
          <a:p>
            <a:pPr lvl="1"/>
            <a:endParaRPr lang="en-US" dirty="0"/>
          </a:p>
          <a:p>
            <a:r>
              <a:rPr lang="en-US" dirty="0"/>
              <a:t>Register a controller</a:t>
            </a:r>
          </a:p>
          <a:p>
            <a:pPr lvl="1"/>
            <a:r>
              <a:rPr lang="en-US" b="1" dirty="0" err="1"/>
              <a:t>spi_register_master</a:t>
            </a:r>
            <a:r>
              <a:rPr lang="en-US" b="1" dirty="0"/>
              <a:t>()</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5"/>
            <a:ext cx="9835277" cy="653980"/>
          </a:xfrm>
          <a:prstGeom prst="rect">
            <a:avLst/>
          </a:prstGeom>
        </p:spPr>
        <p:txBody>
          <a:bodyPr vert="horz" lIns="91440" tIns="45720" rIns="91440" bIns="45720" rtlCol="0">
            <a:normAutofit lnSpcReduction="1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Controller Drivers</a:t>
            </a:r>
          </a:p>
        </p:txBody>
      </p:sp>
    </p:spTree>
    <p:extLst>
      <p:ext uri="{BB962C8B-B14F-4D97-AF65-F5344CB8AC3E}">
        <p14:creationId xmlns:p14="http://schemas.microsoft.com/office/powerpoint/2010/main" val="2519536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1794780"/>
            <a:ext cx="9835277" cy="4080920"/>
          </a:xfrm>
        </p:spPr>
        <p:txBody>
          <a:bodyPr>
            <a:normAutofit fontScale="47500" lnSpcReduction="20000"/>
          </a:bodyPr>
          <a:lstStyle/>
          <a:p>
            <a:pPr marL="0" indent="0">
              <a:buNone/>
            </a:pPr>
            <a:r>
              <a:rPr lang="en-US" dirty="0"/>
              <a:t>The SPI controller node requires the following properties: </a:t>
            </a:r>
          </a:p>
          <a:p>
            <a:pPr>
              <a:buFontTx/>
              <a:buChar char="-"/>
            </a:pPr>
            <a:r>
              <a:rPr lang="en-US" dirty="0"/>
              <a:t>compatible - Name of SPI bus controller following generic names recommended practice.</a:t>
            </a:r>
          </a:p>
          <a:p>
            <a:pPr>
              <a:buFontTx/>
              <a:buChar char="-"/>
            </a:pPr>
            <a:endParaRPr lang="en-US" dirty="0"/>
          </a:p>
          <a:p>
            <a:pPr marL="0" indent="0">
              <a:buNone/>
            </a:pPr>
            <a:r>
              <a:rPr lang="en-US" dirty="0"/>
              <a:t>In master mode, the SPI controller node requires the following additional properties:</a:t>
            </a:r>
          </a:p>
          <a:p>
            <a:pPr>
              <a:buFontTx/>
              <a:buChar char="-"/>
            </a:pPr>
            <a:r>
              <a:rPr lang="en-US" dirty="0"/>
              <a:t>#address-cells - number of cells required to define a chip select address on the SPI bus. </a:t>
            </a:r>
          </a:p>
          <a:p>
            <a:pPr>
              <a:buFontTx/>
              <a:buChar char="-"/>
            </a:pPr>
            <a:r>
              <a:rPr lang="en-US" dirty="0"/>
              <a:t>#size-cells - should be zero. </a:t>
            </a:r>
          </a:p>
          <a:p>
            <a:pPr marL="0" indent="0">
              <a:buNone/>
            </a:pPr>
            <a:endParaRPr lang="en-US" dirty="0"/>
          </a:p>
          <a:p>
            <a:pPr marL="0" indent="0">
              <a:buNone/>
            </a:pPr>
            <a:r>
              <a:rPr lang="en-US" dirty="0"/>
              <a:t>Optional properties (master mode only):</a:t>
            </a:r>
          </a:p>
          <a:p>
            <a:pPr>
              <a:buFontTx/>
              <a:buChar char="-"/>
            </a:pPr>
            <a:r>
              <a:rPr lang="en-US" dirty="0"/>
              <a:t>cs-</a:t>
            </a:r>
            <a:r>
              <a:rPr lang="en-US" dirty="0" err="1"/>
              <a:t>gpios</a:t>
            </a:r>
            <a:r>
              <a:rPr lang="en-US" dirty="0"/>
              <a:t> - </a:t>
            </a:r>
            <a:r>
              <a:rPr lang="en-US" dirty="0" err="1"/>
              <a:t>gpios</a:t>
            </a:r>
            <a:r>
              <a:rPr lang="en-US" dirty="0"/>
              <a:t> chip select. </a:t>
            </a:r>
          </a:p>
          <a:p>
            <a:pPr>
              <a:buFontTx/>
              <a:buChar char="-"/>
            </a:pPr>
            <a:r>
              <a:rPr lang="en-US" dirty="0"/>
              <a:t>num-cs - total number of </a:t>
            </a:r>
            <a:r>
              <a:rPr lang="en-US" dirty="0" err="1"/>
              <a:t>chipselects</a:t>
            </a:r>
            <a:r>
              <a:rPr lang="en-US" dirty="0"/>
              <a:t>. </a:t>
            </a:r>
          </a:p>
          <a:p>
            <a:pPr marL="0" indent="0">
              <a:buNone/>
            </a:pPr>
            <a:endParaRPr lang="en-US" dirty="0"/>
          </a:p>
          <a:p>
            <a:pPr marL="0" indent="0">
              <a:buNone/>
            </a:pPr>
            <a:r>
              <a:rPr lang="en-US" dirty="0"/>
              <a:t>So if for example the controller has 2 CS lines, and the cs-</a:t>
            </a:r>
            <a:r>
              <a:rPr lang="en-US" dirty="0" err="1"/>
              <a:t>gpios</a:t>
            </a:r>
            <a:r>
              <a:rPr lang="en-US" dirty="0"/>
              <a:t> property looks like this: </a:t>
            </a:r>
          </a:p>
          <a:p>
            <a:pPr marL="0" indent="0">
              <a:buNone/>
            </a:pPr>
            <a:r>
              <a:rPr lang="en-US" dirty="0"/>
              <a:t>cs-</a:t>
            </a:r>
            <a:r>
              <a:rPr lang="en-US" dirty="0" err="1"/>
              <a:t>gpios</a:t>
            </a:r>
            <a:r>
              <a:rPr lang="en-US" dirty="0"/>
              <a:t> = &lt;&amp;gpio1 0 0&gt;, &lt;0&gt; , &lt;&amp;gpio1 1 0&gt;, &lt;&amp;gpio1 2 0&gt;;</a:t>
            </a:r>
            <a:endParaRPr lang="en-US" b="1" dirty="0"/>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5"/>
            <a:ext cx="9835277" cy="653980"/>
          </a:xfrm>
          <a:prstGeom prst="rect">
            <a:avLst/>
          </a:prstGeom>
        </p:spPr>
        <p:txBody>
          <a:bodyPr vert="horz" lIns="91440" tIns="45720" rIns="91440" bIns="45720" rtlCol="0">
            <a:normAutofit lnSpcReduction="1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Controller </a:t>
            </a:r>
            <a:r>
              <a:rPr lang="en-US" b="1" dirty="0" err="1"/>
              <a:t>Devicetree</a:t>
            </a:r>
            <a:r>
              <a:rPr lang="en-US" b="1" dirty="0"/>
              <a:t> Binding</a:t>
            </a:r>
          </a:p>
        </p:txBody>
      </p:sp>
    </p:spTree>
    <p:extLst>
      <p:ext uri="{BB962C8B-B14F-4D97-AF65-F5344CB8AC3E}">
        <p14:creationId xmlns:p14="http://schemas.microsoft.com/office/powerpoint/2010/main" val="30819082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1794780"/>
            <a:ext cx="9835277" cy="4080920"/>
          </a:xfrm>
        </p:spPr>
        <p:txBody>
          <a:bodyPr>
            <a:normAutofit fontScale="40000" lnSpcReduction="20000"/>
          </a:bodyPr>
          <a:lstStyle/>
          <a:p>
            <a:pPr marL="0" indent="0">
              <a:buNone/>
            </a:pPr>
            <a:r>
              <a:rPr lang="en-US" b="1" dirty="0"/>
              <a:t>Example:</a:t>
            </a:r>
          </a:p>
          <a:p>
            <a:pPr marL="0" indent="0">
              <a:buNone/>
            </a:pPr>
            <a:r>
              <a:rPr lang="en-US" dirty="0"/>
              <a:t>	spi1: spi@481a0000 {</a:t>
            </a:r>
          </a:p>
          <a:p>
            <a:pPr marL="0" indent="0">
              <a:buNone/>
            </a:pPr>
            <a:r>
              <a:rPr lang="en-US" dirty="0"/>
              <a:t>		compatible = "ti,omap4-mcspi";</a:t>
            </a:r>
          </a:p>
          <a:p>
            <a:pPr marL="0" indent="0">
              <a:buNone/>
            </a:pPr>
            <a:r>
              <a:rPr lang="en-US" dirty="0"/>
              <a:t>		#address-cells = &lt;1&gt;;</a:t>
            </a:r>
          </a:p>
          <a:p>
            <a:pPr marL="0" indent="0">
              <a:buNone/>
            </a:pPr>
            <a:r>
              <a:rPr lang="en-US" dirty="0"/>
              <a:t>		#size-cells = &lt;0&gt;;</a:t>
            </a:r>
          </a:p>
          <a:p>
            <a:pPr marL="0" indent="0">
              <a:buNone/>
            </a:pPr>
            <a:r>
              <a:rPr lang="en-US" dirty="0"/>
              <a:t>		reg = &lt;0x481a0000 0x400&gt;;</a:t>
            </a:r>
          </a:p>
          <a:p>
            <a:pPr marL="0" indent="0">
              <a:buNone/>
            </a:pPr>
            <a:r>
              <a:rPr lang="en-US" dirty="0"/>
              <a:t>		interrupts = &lt;125&gt;;</a:t>
            </a:r>
          </a:p>
          <a:p>
            <a:pPr marL="0" indent="0">
              <a:buNone/>
            </a:pPr>
            <a:r>
              <a:rPr lang="en-US" dirty="0"/>
              <a:t>		</a:t>
            </a:r>
            <a:r>
              <a:rPr lang="en-US" dirty="0" err="1"/>
              <a:t>ti,spi</a:t>
            </a:r>
            <a:r>
              <a:rPr lang="en-US" dirty="0"/>
              <a:t>-num-cs = &lt;2&gt;;</a:t>
            </a:r>
          </a:p>
          <a:p>
            <a:pPr marL="0" indent="0">
              <a:buNone/>
            </a:pPr>
            <a:r>
              <a:rPr lang="en-US" dirty="0"/>
              <a:t>		</a:t>
            </a:r>
            <a:r>
              <a:rPr lang="en-US" dirty="0" err="1"/>
              <a:t>ti,hwmods</a:t>
            </a:r>
            <a:r>
              <a:rPr lang="en-US" dirty="0"/>
              <a:t> = "spi1";</a:t>
            </a:r>
          </a:p>
          <a:p>
            <a:pPr marL="0" indent="0">
              <a:buNone/>
            </a:pPr>
            <a:r>
              <a:rPr lang="en-US" dirty="0"/>
              <a:t>		</a:t>
            </a:r>
            <a:r>
              <a:rPr lang="en-US" dirty="0" err="1"/>
              <a:t>dmas</a:t>
            </a:r>
            <a:r>
              <a:rPr lang="en-US" dirty="0"/>
              <a:t> = &lt;&amp;</a:t>
            </a:r>
            <a:r>
              <a:rPr lang="en-US" dirty="0" err="1"/>
              <a:t>edma</a:t>
            </a:r>
            <a:r>
              <a:rPr lang="en-US" dirty="0"/>
              <a:t> 42 0</a:t>
            </a:r>
          </a:p>
          <a:p>
            <a:pPr marL="0" indent="0">
              <a:buNone/>
            </a:pPr>
            <a:r>
              <a:rPr lang="en-US" dirty="0"/>
              <a:t>		&amp;</a:t>
            </a:r>
            <a:r>
              <a:rPr lang="en-US" dirty="0" err="1"/>
              <a:t>edma</a:t>
            </a:r>
            <a:r>
              <a:rPr lang="en-US" dirty="0"/>
              <a:t> 43 0</a:t>
            </a:r>
          </a:p>
          <a:p>
            <a:pPr marL="0" indent="0">
              <a:buNone/>
            </a:pPr>
            <a:r>
              <a:rPr lang="en-US" dirty="0"/>
              <a:t>		&amp;</a:t>
            </a:r>
            <a:r>
              <a:rPr lang="en-US" dirty="0" err="1"/>
              <a:t>edma</a:t>
            </a:r>
            <a:r>
              <a:rPr lang="en-US" dirty="0"/>
              <a:t> 44 0</a:t>
            </a:r>
          </a:p>
          <a:p>
            <a:pPr marL="0" indent="0">
              <a:buNone/>
            </a:pPr>
            <a:r>
              <a:rPr lang="en-US" dirty="0"/>
              <a:t>		&amp;</a:t>
            </a:r>
            <a:r>
              <a:rPr lang="en-US" dirty="0" err="1"/>
              <a:t>edma</a:t>
            </a:r>
            <a:r>
              <a:rPr lang="en-US" dirty="0"/>
              <a:t> 45 0&gt;;</a:t>
            </a:r>
          </a:p>
          <a:p>
            <a:pPr marL="0" indent="0">
              <a:buNone/>
            </a:pPr>
            <a:r>
              <a:rPr lang="en-US" dirty="0"/>
              <a:t>		</a:t>
            </a:r>
            <a:r>
              <a:rPr lang="en-US" dirty="0" err="1"/>
              <a:t>dma</a:t>
            </a:r>
            <a:r>
              <a:rPr lang="en-US" dirty="0"/>
              <a:t>-names = "tx0", "rx0", "tx1", "rx1";</a:t>
            </a:r>
          </a:p>
          <a:p>
            <a:pPr marL="0" indent="0">
              <a:buNone/>
            </a:pPr>
            <a:r>
              <a:rPr lang="en-US" dirty="0"/>
              <a:t>		status = "disabled";</a:t>
            </a:r>
          </a:p>
          <a:p>
            <a:pPr marL="0" indent="0">
              <a:buNone/>
            </a:pPr>
            <a:r>
              <a:rPr lang="en-US" dirty="0"/>
              <a:t>	};</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5"/>
            <a:ext cx="9835277" cy="653980"/>
          </a:xfrm>
          <a:prstGeom prst="rect">
            <a:avLst/>
          </a:prstGeom>
        </p:spPr>
        <p:txBody>
          <a:bodyPr vert="horz" lIns="91440" tIns="45720" rIns="91440" bIns="45720" rtlCol="0">
            <a:normAutofit lnSpcReduction="1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Controller </a:t>
            </a:r>
            <a:r>
              <a:rPr lang="en-US" b="1" dirty="0" err="1"/>
              <a:t>Devicetree</a:t>
            </a:r>
            <a:r>
              <a:rPr lang="en-US" b="1" dirty="0"/>
              <a:t> Binding</a:t>
            </a:r>
          </a:p>
        </p:txBody>
      </p:sp>
    </p:spTree>
    <p:extLst>
      <p:ext uri="{BB962C8B-B14F-4D97-AF65-F5344CB8AC3E}">
        <p14:creationId xmlns:p14="http://schemas.microsoft.com/office/powerpoint/2010/main" val="28302071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1794780"/>
            <a:ext cx="9835277" cy="4080920"/>
          </a:xfrm>
        </p:spPr>
        <p:txBody>
          <a:bodyPr>
            <a:normAutofit fontScale="77500" lnSpcReduction="20000"/>
          </a:bodyPr>
          <a:lstStyle/>
          <a:p>
            <a:r>
              <a:rPr lang="en-US" dirty="0"/>
              <a:t>For each SPI slave you intend on accessing, you have a protocol driver. SPI protocol drivers can be found in many Linux driver subsystems (</a:t>
            </a:r>
            <a:r>
              <a:rPr lang="en-US" dirty="0" err="1"/>
              <a:t>iio</a:t>
            </a:r>
            <a:r>
              <a:rPr lang="en-US" dirty="0"/>
              <a:t>, input, </a:t>
            </a:r>
            <a:r>
              <a:rPr lang="en-US" dirty="0" err="1"/>
              <a:t>mtd</a:t>
            </a:r>
            <a:r>
              <a:rPr lang="en-US" dirty="0"/>
              <a:t>).</a:t>
            </a:r>
          </a:p>
          <a:p>
            <a:endParaRPr lang="en-US" dirty="0"/>
          </a:p>
          <a:p>
            <a:r>
              <a:rPr lang="en-US" dirty="0"/>
              <a:t>Messages and transfers are used to communicate to slave devices via the SPI core and are directed to the respective controller driver transparently.</a:t>
            </a:r>
          </a:p>
          <a:p>
            <a:endParaRPr lang="en-US" dirty="0"/>
          </a:p>
          <a:p>
            <a:r>
              <a:rPr lang="en-US" dirty="0"/>
              <a:t>A struct </a:t>
            </a:r>
            <a:r>
              <a:rPr lang="en-US" dirty="0" err="1"/>
              <a:t>spi_device</a:t>
            </a:r>
            <a:r>
              <a:rPr lang="en-US" dirty="0"/>
              <a:t> is passed to the probe and remove functions to pass information about the host.</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5"/>
            <a:ext cx="9835277" cy="653980"/>
          </a:xfrm>
          <a:prstGeom prst="rect">
            <a:avLst/>
          </a:prstGeom>
        </p:spPr>
        <p:txBody>
          <a:bodyPr vert="horz" lIns="91440" tIns="45720" rIns="91440" bIns="45720" rtlCol="0">
            <a:normAutofit lnSpcReduction="1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Protocol Drivers</a:t>
            </a:r>
          </a:p>
        </p:txBody>
      </p:sp>
    </p:spTree>
    <p:extLst>
      <p:ext uri="{BB962C8B-B14F-4D97-AF65-F5344CB8AC3E}">
        <p14:creationId xmlns:p14="http://schemas.microsoft.com/office/powerpoint/2010/main" val="8718367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1794780"/>
            <a:ext cx="9835277" cy="4080920"/>
          </a:xfrm>
        </p:spPr>
        <p:txBody>
          <a:bodyPr>
            <a:normAutofit fontScale="92500" lnSpcReduction="20000"/>
          </a:bodyPr>
          <a:lstStyle/>
          <a:p>
            <a:r>
              <a:rPr lang="en-US" dirty="0"/>
              <a:t>Transfers</a:t>
            </a:r>
          </a:p>
          <a:p>
            <a:pPr lvl="1"/>
            <a:r>
              <a:rPr lang="en-US" dirty="0"/>
              <a:t>A single operation between master and slave</a:t>
            </a:r>
          </a:p>
          <a:p>
            <a:pPr lvl="1"/>
            <a:r>
              <a:rPr lang="en-US" dirty="0"/>
              <a:t>RX and TX buffers pointers are supplied</a:t>
            </a:r>
          </a:p>
          <a:p>
            <a:pPr lvl="1"/>
            <a:r>
              <a:rPr lang="en-US" dirty="0"/>
              <a:t>Option chip select behavior and delays</a:t>
            </a:r>
          </a:p>
          <a:p>
            <a:endParaRPr lang="en-US" dirty="0"/>
          </a:p>
          <a:p>
            <a:r>
              <a:rPr lang="en-US" dirty="0"/>
              <a:t>Messages</a:t>
            </a:r>
          </a:p>
          <a:p>
            <a:pPr lvl="1"/>
            <a:r>
              <a:rPr lang="en-US" dirty="0"/>
              <a:t>Atomic sequence of transfers</a:t>
            </a:r>
          </a:p>
          <a:p>
            <a:pPr lvl="1"/>
            <a:r>
              <a:rPr lang="en-US" dirty="0"/>
              <a:t>Argument to SPI subsystem read/write APIs</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5"/>
            <a:ext cx="9835277" cy="653980"/>
          </a:xfrm>
          <a:prstGeom prst="rect">
            <a:avLst/>
          </a:prstGeom>
        </p:spPr>
        <p:txBody>
          <a:bodyPr vert="horz" lIns="91440" tIns="45720" rIns="91440" bIns="45720" rtlCol="0">
            <a:normAutofit lnSpcReduction="1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Protocol Drivers</a:t>
            </a:r>
          </a:p>
        </p:txBody>
      </p:sp>
    </p:spTree>
    <p:extLst>
      <p:ext uri="{BB962C8B-B14F-4D97-AF65-F5344CB8AC3E}">
        <p14:creationId xmlns:p14="http://schemas.microsoft.com/office/powerpoint/2010/main" val="9906855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fontScale="40000" lnSpcReduction="20000"/>
          </a:bodyPr>
          <a:lstStyle/>
          <a:p>
            <a:pPr marL="0" indent="0">
              <a:buNone/>
            </a:pPr>
            <a:r>
              <a:rPr lang="en-US" dirty="0"/>
              <a:t>struct </a:t>
            </a:r>
            <a:r>
              <a:rPr lang="en-US" dirty="0" err="1"/>
              <a:t>spi_device</a:t>
            </a:r>
            <a:r>
              <a:rPr lang="en-US" dirty="0"/>
              <a:t> {</a:t>
            </a:r>
          </a:p>
          <a:p>
            <a:pPr marL="0" indent="0">
              <a:buNone/>
            </a:pPr>
            <a:r>
              <a:rPr lang="en-US" dirty="0"/>
              <a:t>	struct device dev;</a:t>
            </a:r>
          </a:p>
          <a:p>
            <a:pPr marL="0" indent="0">
              <a:buNone/>
            </a:pPr>
            <a:r>
              <a:rPr lang="en-US" dirty="0"/>
              <a:t>	struct </a:t>
            </a:r>
            <a:r>
              <a:rPr lang="en-US" dirty="0" err="1"/>
              <a:t>spi_controller</a:t>
            </a:r>
            <a:r>
              <a:rPr lang="en-US" dirty="0"/>
              <a:t> * controller;</a:t>
            </a:r>
          </a:p>
          <a:p>
            <a:pPr marL="0" indent="0">
              <a:buNone/>
            </a:pPr>
            <a:r>
              <a:rPr lang="en-US" dirty="0"/>
              <a:t>	struct </a:t>
            </a:r>
            <a:r>
              <a:rPr lang="en-US" dirty="0" err="1"/>
              <a:t>spi_controller</a:t>
            </a:r>
            <a:r>
              <a:rPr lang="en-US" dirty="0"/>
              <a:t> * master;</a:t>
            </a:r>
          </a:p>
          <a:p>
            <a:pPr marL="0" indent="0">
              <a:buNone/>
            </a:pPr>
            <a:r>
              <a:rPr lang="en-US" dirty="0"/>
              <a:t>	u32 </a:t>
            </a:r>
            <a:r>
              <a:rPr lang="en-US" dirty="0" err="1"/>
              <a:t>max_speed_hz</a:t>
            </a:r>
            <a:r>
              <a:rPr lang="en-US" dirty="0"/>
              <a:t>;</a:t>
            </a:r>
          </a:p>
          <a:p>
            <a:pPr marL="0" indent="0">
              <a:buNone/>
            </a:pPr>
            <a:r>
              <a:rPr lang="en-US" dirty="0"/>
              <a:t>	u8 </a:t>
            </a:r>
            <a:r>
              <a:rPr lang="en-US" dirty="0" err="1"/>
              <a:t>chip_select</a:t>
            </a:r>
            <a:r>
              <a:rPr lang="en-US" dirty="0"/>
              <a:t>;</a:t>
            </a:r>
          </a:p>
          <a:p>
            <a:pPr marL="0" indent="0">
              <a:buNone/>
            </a:pPr>
            <a:r>
              <a:rPr lang="en-US" dirty="0"/>
              <a:t>	u8 </a:t>
            </a:r>
            <a:r>
              <a:rPr lang="en-US" dirty="0" err="1"/>
              <a:t>bits_per_word</a:t>
            </a:r>
            <a:r>
              <a:rPr lang="en-US" dirty="0"/>
              <a:t>;</a:t>
            </a:r>
          </a:p>
          <a:p>
            <a:pPr marL="0" indent="0">
              <a:buNone/>
            </a:pPr>
            <a:r>
              <a:rPr lang="en-US" dirty="0"/>
              <a:t>	u16 mode;</a:t>
            </a:r>
          </a:p>
          <a:p>
            <a:pPr marL="0" indent="0">
              <a:buNone/>
            </a:pPr>
            <a:r>
              <a:rPr lang="en-US" dirty="0"/>
              <a:t>	int </a:t>
            </a:r>
            <a:r>
              <a:rPr lang="en-US" dirty="0" err="1"/>
              <a:t>irq</a:t>
            </a:r>
            <a:r>
              <a:rPr lang="en-US" dirty="0"/>
              <a:t>;</a:t>
            </a:r>
          </a:p>
          <a:p>
            <a:pPr marL="0" indent="0">
              <a:buNone/>
            </a:pPr>
            <a:r>
              <a:rPr lang="en-US" dirty="0"/>
              <a:t>	void * </a:t>
            </a:r>
            <a:r>
              <a:rPr lang="en-US" dirty="0" err="1"/>
              <a:t>controller_state</a:t>
            </a:r>
            <a:r>
              <a:rPr lang="en-US" dirty="0"/>
              <a:t>;</a:t>
            </a:r>
          </a:p>
          <a:p>
            <a:pPr marL="0" indent="0">
              <a:buNone/>
            </a:pPr>
            <a:r>
              <a:rPr lang="en-US" dirty="0"/>
              <a:t>	void * </a:t>
            </a:r>
            <a:r>
              <a:rPr lang="en-US" dirty="0" err="1"/>
              <a:t>controller_data</a:t>
            </a:r>
            <a:r>
              <a:rPr lang="en-US" dirty="0"/>
              <a:t>;</a:t>
            </a:r>
          </a:p>
          <a:p>
            <a:pPr marL="0" indent="0">
              <a:buNone/>
            </a:pPr>
            <a:r>
              <a:rPr lang="en-US" dirty="0"/>
              <a:t>	char </a:t>
            </a:r>
            <a:r>
              <a:rPr lang="en-US" dirty="0" err="1"/>
              <a:t>modalias</a:t>
            </a:r>
            <a:r>
              <a:rPr lang="en-US" dirty="0"/>
              <a:t>;</a:t>
            </a:r>
          </a:p>
          <a:p>
            <a:pPr marL="0" indent="0">
              <a:buNone/>
            </a:pPr>
            <a:r>
              <a:rPr lang="en-US" dirty="0"/>
              <a:t>	int </a:t>
            </a:r>
            <a:r>
              <a:rPr lang="en-US" dirty="0" err="1"/>
              <a:t>cs_gpio</a:t>
            </a:r>
            <a:r>
              <a:rPr lang="en-US" dirty="0"/>
              <a:t>;</a:t>
            </a:r>
          </a:p>
          <a:p>
            <a:pPr marL="0" indent="0">
              <a:buNone/>
            </a:pPr>
            <a:r>
              <a:rPr lang="en-US" dirty="0"/>
              <a:t>	struct </a:t>
            </a:r>
            <a:r>
              <a:rPr lang="en-US" dirty="0" err="1"/>
              <a:t>spi_statistics</a:t>
            </a:r>
            <a:r>
              <a:rPr lang="en-US" dirty="0"/>
              <a:t> statistics;</a:t>
            </a:r>
          </a:p>
          <a:p>
            <a:pPr marL="0" indent="0">
              <a:buNone/>
            </a:pPr>
            <a:r>
              <a:rPr lang="en-US" dirty="0"/>
              <a:t>}</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Protocol Drivers</a:t>
            </a:r>
          </a:p>
          <a:p>
            <a:pPr marL="0" indent="0" algn="ctr">
              <a:buNone/>
            </a:pPr>
            <a:r>
              <a:rPr lang="en-US" dirty="0"/>
              <a:t>struct </a:t>
            </a:r>
            <a:r>
              <a:rPr lang="en-US" dirty="0" err="1"/>
              <a:t>spi_device</a:t>
            </a:r>
            <a:endParaRPr lang="en-US" b="1" dirty="0"/>
          </a:p>
          <a:p>
            <a:pPr marL="0" indent="0" algn="ctr">
              <a:buNone/>
            </a:pPr>
            <a:endParaRPr lang="en-US" b="1" dirty="0"/>
          </a:p>
          <a:p>
            <a:pPr marL="0" indent="0" algn="ctr">
              <a:buNone/>
            </a:pPr>
            <a:endParaRPr lang="en-US" b="1" dirty="0"/>
          </a:p>
        </p:txBody>
      </p:sp>
      <p:sp>
        <p:nvSpPr>
          <p:cNvPr id="3" name="Rectangle 2">
            <a:extLst>
              <a:ext uri="{FF2B5EF4-FFF2-40B4-BE49-F238E27FC236}">
                <a16:creationId xmlns:a16="http://schemas.microsoft.com/office/drawing/2014/main" id="{ADF87D7E-D552-4E01-A06D-FE26A82ED51F}"/>
              </a:ext>
            </a:extLst>
          </p:cNvPr>
          <p:cNvSpPr/>
          <p:nvPr/>
        </p:nvSpPr>
        <p:spPr>
          <a:xfrm>
            <a:off x="6855516" y="2828835"/>
            <a:ext cx="4049916" cy="1200329"/>
          </a:xfrm>
          <a:prstGeom prst="rect">
            <a:avLst/>
          </a:prstGeom>
        </p:spPr>
        <p:txBody>
          <a:bodyPr wrap="square">
            <a:spAutoFit/>
          </a:bodyPr>
          <a:lstStyle/>
          <a:p>
            <a:r>
              <a:rPr lang="en-US" dirty="0"/>
              <a:t>Controller side proxy for an SPI slave device. Passed to the probe and remove functions with values based on the host configuration.</a:t>
            </a:r>
          </a:p>
        </p:txBody>
      </p:sp>
    </p:spTree>
    <p:extLst>
      <p:ext uri="{BB962C8B-B14F-4D97-AF65-F5344CB8AC3E}">
        <p14:creationId xmlns:p14="http://schemas.microsoft.com/office/powerpoint/2010/main" val="3600357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What is I2C?</a:t>
            </a:r>
          </a:p>
        </p:txBody>
      </p:sp>
      <p:sp>
        <p:nvSpPr>
          <p:cNvPr id="3" name="Content Placeholder 2"/>
          <p:cNvSpPr>
            <a:spLocks noGrp="1"/>
          </p:cNvSpPr>
          <p:nvPr>
            <p:ph idx="1"/>
          </p:nvPr>
        </p:nvSpPr>
        <p:spPr/>
        <p:txBody>
          <a:bodyPr>
            <a:normAutofit/>
          </a:bodyPr>
          <a:lstStyle/>
          <a:p>
            <a:pPr lvl="0">
              <a:buSzPct val="45000"/>
              <a:buFont typeface="StarSymbol"/>
              <a:buChar char="●"/>
            </a:pPr>
            <a:r>
              <a:rPr lang="en-US" dirty="0" err="1"/>
              <a:t>SMBus</a:t>
            </a:r>
            <a:r>
              <a:rPr lang="en-US" dirty="0"/>
              <a:t> (System Management Bus) is a subset of I</a:t>
            </a:r>
            <a:r>
              <a:rPr lang="en-US" sz="4400" baseline="33000" dirty="0"/>
              <a:t>2</a:t>
            </a:r>
            <a:r>
              <a:rPr lang="en-US" dirty="0"/>
              <a:t>C defined by Intel</a:t>
            </a:r>
          </a:p>
          <a:p>
            <a:pPr lvl="1" hangingPunct="0">
              <a:spcBef>
                <a:spcPts val="0"/>
              </a:spcBef>
              <a:spcAft>
                <a:spcPts val="1417"/>
              </a:spcAft>
              <a:buSzPct val="75000"/>
              <a:buFont typeface="StarSymbol"/>
              <a:buChar char="–"/>
            </a:pPr>
            <a:r>
              <a:rPr lang="en-US" dirty="0">
                <a:latin typeface="Liberation Sans" pitchFamily="18"/>
              </a:rPr>
              <a:t>Typically used on PC motherboards for power control and sensors</a:t>
            </a:r>
          </a:p>
          <a:p>
            <a:pPr lvl="1" hangingPunct="0">
              <a:spcBef>
                <a:spcPts val="0"/>
              </a:spcBef>
              <a:spcAft>
                <a:spcPts val="1417"/>
              </a:spcAft>
              <a:buSzPct val="75000"/>
              <a:buFont typeface="StarSymbol"/>
              <a:buChar char="–"/>
            </a:pPr>
            <a:r>
              <a:rPr lang="en-US" dirty="0">
                <a:latin typeface="Liberation Sans" pitchFamily="18"/>
              </a:rPr>
              <a:t>Stricter tolerances on voltage levels and timing</a:t>
            </a:r>
          </a:p>
          <a:p>
            <a:pPr lvl="1" hangingPunct="0">
              <a:spcBef>
                <a:spcPts val="0"/>
              </a:spcBef>
              <a:spcAft>
                <a:spcPts val="1417"/>
              </a:spcAft>
              <a:buSzPct val="75000"/>
              <a:buFont typeface="StarSymbol"/>
              <a:buChar char="–"/>
            </a:pPr>
            <a:r>
              <a:rPr lang="en-US" dirty="0">
                <a:latin typeface="Liberation Sans" pitchFamily="18"/>
              </a:rPr>
              <a:t>Adds an optional software level address resolution protocol</a:t>
            </a:r>
          </a:p>
        </p:txBody>
      </p:sp>
    </p:spTree>
    <p:extLst>
      <p:ext uri="{BB962C8B-B14F-4D97-AF65-F5344CB8AC3E}">
        <p14:creationId xmlns:p14="http://schemas.microsoft.com/office/powerpoint/2010/main" val="2134207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5"/>
            <a:ext cx="9835277" cy="653980"/>
          </a:xfrm>
          <a:prstGeom prst="rect">
            <a:avLst/>
          </a:prstGeom>
        </p:spPr>
        <p:txBody>
          <a:bodyPr vert="horz" lIns="91440" tIns="45720" rIns="91440" bIns="45720" rtlCol="0">
            <a:normAutofit lnSpcReduction="1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Protocol Drivers</a:t>
            </a:r>
          </a:p>
          <a:p>
            <a:pPr marL="0" indent="0" algn="ctr">
              <a:buNone/>
            </a:pPr>
            <a:endParaRPr lang="en-US" b="1" dirty="0"/>
          </a:p>
        </p:txBody>
      </p:sp>
      <p:sp>
        <p:nvSpPr>
          <p:cNvPr id="8" name="Rectangle 7">
            <a:extLst>
              <a:ext uri="{FF2B5EF4-FFF2-40B4-BE49-F238E27FC236}">
                <a16:creationId xmlns:a16="http://schemas.microsoft.com/office/drawing/2014/main" id="{F022EBB9-E6ED-47E7-B0AB-7DB286BCC7B2}"/>
              </a:ext>
            </a:extLst>
          </p:cNvPr>
          <p:cNvSpPr/>
          <p:nvPr/>
        </p:nvSpPr>
        <p:spPr>
          <a:xfrm>
            <a:off x="2503851" y="1766522"/>
            <a:ext cx="6967884" cy="3539430"/>
          </a:xfrm>
          <a:prstGeom prst="rect">
            <a:avLst/>
          </a:prstGeom>
        </p:spPr>
        <p:txBody>
          <a:bodyPr wrap="square">
            <a:spAutoFit/>
          </a:bodyPr>
          <a:lstStyle/>
          <a:p>
            <a:r>
              <a:rPr lang="en-US" sz="1400" dirty="0"/>
              <a:t>#define SPI_CPHA 0x01			/* clock phase */</a:t>
            </a:r>
          </a:p>
          <a:p>
            <a:r>
              <a:rPr lang="en-US" sz="1400" dirty="0"/>
              <a:t>#define SPI_CPOL 0x02			/* clock polarity */</a:t>
            </a:r>
          </a:p>
          <a:p>
            <a:r>
              <a:rPr lang="en-US" sz="1400" dirty="0"/>
              <a:t>#define SPI_MODE_0 (0|0) 		/* (original </a:t>
            </a:r>
            <a:r>
              <a:rPr lang="en-US" sz="1400" dirty="0" err="1"/>
              <a:t>MicroWire</a:t>
            </a:r>
            <a:r>
              <a:rPr lang="en-US" sz="1400" dirty="0"/>
              <a:t>) */</a:t>
            </a:r>
          </a:p>
          <a:p>
            <a:r>
              <a:rPr lang="en-US" sz="1400" dirty="0"/>
              <a:t>#define SPI_MODE_1 (0|SPI_CPHA)</a:t>
            </a:r>
          </a:p>
          <a:p>
            <a:r>
              <a:rPr lang="en-US" sz="1400" dirty="0"/>
              <a:t>#define SPI_MODE_2 (SPI_CPOL|0)</a:t>
            </a:r>
          </a:p>
          <a:p>
            <a:r>
              <a:rPr lang="en-US" sz="1400" dirty="0"/>
              <a:t>#define SPI_MODE_3 (SPI_CPOL|SPI_CPHA)</a:t>
            </a:r>
          </a:p>
          <a:p>
            <a:r>
              <a:rPr lang="en-US" sz="1400" dirty="0"/>
              <a:t>#define SPI_CS_HIGH 0x04 		/* </a:t>
            </a:r>
            <a:r>
              <a:rPr lang="en-US" sz="1400" dirty="0" err="1"/>
              <a:t>chipselect</a:t>
            </a:r>
            <a:r>
              <a:rPr lang="en-US" sz="1400" dirty="0"/>
              <a:t> active high? */</a:t>
            </a:r>
          </a:p>
          <a:p>
            <a:r>
              <a:rPr lang="en-US" sz="1400" dirty="0"/>
              <a:t>#define SPI_LSB_FIRST 0x08 		/* per-word bits-on-wire */</a:t>
            </a:r>
          </a:p>
          <a:p>
            <a:r>
              <a:rPr lang="en-US" sz="1400" dirty="0"/>
              <a:t>#define SPI_3WIRE 0x10 			/* SI/SO signals shared */</a:t>
            </a:r>
          </a:p>
          <a:p>
            <a:r>
              <a:rPr lang="en-US" sz="1400" dirty="0"/>
              <a:t>#define SPI_LOOP 0x20 			/* loopback mode */</a:t>
            </a:r>
          </a:p>
          <a:p>
            <a:r>
              <a:rPr lang="en-US" sz="1400" dirty="0"/>
              <a:t>#define SPI_NO_CS 0x40 			/* 1 dev/bus, no </a:t>
            </a:r>
            <a:r>
              <a:rPr lang="en-US" sz="1400" dirty="0" err="1"/>
              <a:t>chipselect</a:t>
            </a:r>
            <a:r>
              <a:rPr lang="en-US" sz="1400" dirty="0"/>
              <a:t> */</a:t>
            </a:r>
          </a:p>
          <a:p>
            <a:r>
              <a:rPr lang="en-US" sz="1400" dirty="0"/>
              <a:t>#define SPI_READY 0x80 			/* slave pulls low to pause */</a:t>
            </a:r>
          </a:p>
          <a:p>
            <a:r>
              <a:rPr lang="en-US" sz="1400" dirty="0"/>
              <a:t>#define SPI_TX_DUAL 0x100 		/* transmit with 2 wires */</a:t>
            </a:r>
          </a:p>
          <a:p>
            <a:r>
              <a:rPr lang="en-US" sz="1400" dirty="0"/>
              <a:t>#define SPI_TX_QUAD 0x200 		/* transmit with 4 wires */</a:t>
            </a:r>
          </a:p>
          <a:p>
            <a:r>
              <a:rPr lang="en-US" sz="1400" dirty="0"/>
              <a:t>#define SPI_RX_DUAL 0x400 		/* receive with 2 wires */</a:t>
            </a:r>
          </a:p>
          <a:p>
            <a:r>
              <a:rPr lang="en-US" sz="1400" dirty="0"/>
              <a:t>#define SPI_RX_QUAD 0x800 		/* receive with 4 wires */</a:t>
            </a:r>
          </a:p>
        </p:txBody>
      </p:sp>
    </p:spTree>
    <p:extLst>
      <p:ext uri="{BB962C8B-B14F-4D97-AF65-F5344CB8AC3E}">
        <p14:creationId xmlns:p14="http://schemas.microsoft.com/office/powerpoint/2010/main" val="123816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a:bodyPr>
          <a:lstStyle/>
          <a:p>
            <a:pPr marL="0" indent="0">
              <a:buNone/>
            </a:pPr>
            <a:r>
              <a:rPr lang="en-US" sz="2400" dirty="0"/>
              <a:t>static int </a:t>
            </a:r>
            <a:r>
              <a:rPr lang="en-US" sz="2400" dirty="0" err="1"/>
              <a:t>myspi_probe</a:t>
            </a:r>
            <a:r>
              <a:rPr lang="en-US" sz="2400" dirty="0"/>
              <a:t>(struct </a:t>
            </a:r>
            <a:r>
              <a:rPr lang="en-US" sz="2400" dirty="0" err="1"/>
              <a:t>spi_device</a:t>
            </a:r>
            <a:r>
              <a:rPr lang="en-US" sz="2400" dirty="0"/>
              <a:t> *</a:t>
            </a:r>
            <a:r>
              <a:rPr lang="en-US" sz="2400" dirty="0" err="1"/>
              <a:t>spi</a:t>
            </a:r>
            <a:r>
              <a:rPr lang="en-US" sz="2400" dirty="0"/>
              <a:t>)</a:t>
            </a:r>
          </a:p>
          <a:p>
            <a:pPr marL="0" indent="0">
              <a:buNone/>
            </a:pPr>
            <a:r>
              <a:rPr lang="en-US" sz="2400" dirty="0"/>
              <a:t>{</a:t>
            </a:r>
          </a:p>
          <a:p>
            <a:pPr marL="0" indent="0">
              <a:buNone/>
            </a:pPr>
            <a:r>
              <a:rPr lang="en-US" sz="2400" dirty="0"/>
              <a:t>	struct </a:t>
            </a:r>
            <a:r>
              <a:rPr lang="en-US" sz="2400" dirty="0" err="1"/>
              <a:t>myspi</a:t>
            </a:r>
            <a:r>
              <a:rPr lang="en-US" sz="2400" dirty="0"/>
              <a:t> *chip;</a:t>
            </a:r>
          </a:p>
          <a:p>
            <a:pPr marL="0" indent="0">
              <a:buNone/>
            </a:pPr>
            <a:r>
              <a:rPr lang="en-US" sz="2400" dirty="0"/>
              <a:t>	struct </a:t>
            </a:r>
            <a:r>
              <a:rPr lang="en-US" sz="2400" dirty="0" err="1"/>
              <a:t>myspi_platform_data</a:t>
            </a:r>
            <a:r>
              <a:rPr lang="en-US" sz="2400" dirty="0"/>
              <a:t> *</a:t>
            </a:r>
            <a:r>
              <a:rPr lang="en-US" sz="2400" dirty="0" err="1"/>
              <a:t>pdata</a:t>
            </a:r>
            <a:r>
              <a:rPr lang="en-US" sz="2400" dirty="0"/>
              <a:t>, </a:t>
            </a:r>
            <a:r>
              <a:rPr lang="en-US" sz="2400" dirty="0" err="1"/>
              <a:t>local_pdata</a:t>
            </a:r>
            <a:r>
              <a:rPr lang="en-US" sz="2400" dirty="0"/>
              <a:t>;</a:t>
            </a:r>
          </a:p>
          <a:p>
            <a:pPr marL="0" indent="0">
              <a:buNone/>
            </a:pPr>
            <a:r>
              <a:rPr lang="en-US" sz="2400" dirty="0"/>
              <a:t>	...</a:t>
            </a:r>
          </a:p>
          <a:p>
            <a:pPr marL="0" indent="0">
              <a:buNone/>
            </a:pPr>
            <a:r>
              <a:rPr lang="en-US" sz="2400" dirty="0"/>
              <a:t>}</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Protocol Drivers</a:t>
            </a:r>
          </a:p>
          <a:p>
            <a:pPr marL="0" indent="0" algn="ctr">
              <a:buNone/>
            </a:pPr>
            <a:r>
              <a:rPr lang="en-US" dirty="0"/>
              <a:t>Probe Function</a:t>
            </a:r>
            <a:endParaRPr lang="en-US" b="1" dirty="0"/>
          </a:p>
          <a:p>
            <a:pPr marL="0" indent="0" algn="ctr">
              <a:buNone/>
            </a:pPr>
            <a:endParaRPr lang="en-US" b="1" dirty="0"/>
          </a:p>
        </p:txBody>
      </p:sp>
    </p:spTree>
    <p:extLst>
      <p:ext uri="{BB962C8B-B14F-4D97-AF65-F5344CB8AC3E}">
        <p14:creationId xmlns:p14="http://schemas.microsoft.com/office/powerpoint/2010/main" val="27114851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fontScale="55000" lnSpcReduction="20000"/>
          </a:bodyPr>
          <a:lstStyle/>
          <a:p>
            <a:pPr marL="0" indent="0">
              <a:buNone/>
            </a:pPr>
            <a:r>
              <a:rPr lang="en-US" sz="2400" dirty="0"/>
              <a:t>static int </a:t>
            </a:r>
            <a:r>
              <a:rPr lang="en-US" sz="2400" dirty="0" err="1"/>
              <a:t>myspi_probe</a:t>
            </a:r>
            <a:r>
              <a:rPr lang="en-US" sz="2400" dirty="0"/>
              <a:t>(struct </a:t>
            </a:r>
            <a:r>
              <a:rPr lang="en-US" sz="2400" dirty="0" err="1"/>
              <a:t>spi_device</a:t>
            </a:r>
            <a:r>
              <a:rPr lang="en-US" sz="2400" dirty="0"/>
              <a:t> *</a:t>
            </a:r>
            <a:r>
              <a:rPr lang="en-US" sz="2400" dirty="0" err="1"/>
              <a:t>spi</a:t>
            </a:r>
            <a:r>
              <a:rPr lang="en-US" sz="2400" dirty="0"/>
              <a:t>)</a:t>
            </a:r>
          </a:p>
          <a:p>
            <a:pPr marL="0" indent="0">
              <a:buNone/>
            </a:pPr>
            <a:r>
              <a:rPr lang="en-US" sz="2400" dirty="0"/>
              <a:t>{</a:t>
            </a:r>
          </a:p>
          <a:p>
            <a:pPr marL="0" indent="0">
              <a:buNone/>
            </a:pPr>
            <a:r>
              <a:rPr lang="en-US" sz="2400" dirty="0"/>
              <a:t>	...</a:t>
            </a:r>
          </a:p>
          <a:p>
            <a:pPr marL="0" indent="0">
              <a:buNone/>
            </a:pPr>
            <a:r>
              <a:rPr lang="en-US" sz="2400" dirty="0"/>
              <a:t>	match = </a:t>
            </a:r>
            <a:r>
              <a:rPr lang="en-US" sz="2400" dirty="0" err="1"/>
              <a:t>of_match_device</a:t>
            </a:r>
            <a:r>
              <a:rPr lang="en-US" sz="2400" dirty="0"/>
              <a:t>(</a:t>
            </a:r>
            <a:r>
              <a:rPr lang="en-US" sz="2400" dirty="0" err="1"/>
              <a:t>of_match_ptr</a:t>
            </a:r>
            <a:r>
              <a:rPr lang="en-US" sz="2400" dirty="0"/>
              <a:t>(</a:t>
            </a:r>
            <a:r>
              <a:rPr lang="en-US" sz="2400" dirty="0" err="1"/>
              <a:t>myspi_of_match</a:t>
            </a:r>
            <a:r>
              <a:rPr lang="en-US" sz="2400" dirty="0"/>
              <a:t>), &amp;</a:t>
            </a:r>
            <a:r>
              <a:rPr lang="en-US" sz="2400" dirty="0" err="1"/>
              <a:t>spi</a:t>
            </a:r>
            <a:r>
              <a:rPr lang="en-US" sz="2400" dirty="0"/>
              <a:t>-&gt;dev);</a:t>
            </a:r>
          </a:p>
          <a:p>
            <a:pPr marL="0" indent="0">
              <a:buNone/>
            </a:pPr>
            <a:r>
              <a:rPr lang="en-US" sz="2400" dirty="0"/>
              <a:t>	if (match) {</a:t>
            </a:r>
          </a:p>
          <a:p>
            <a:pPr marL="0" indent="0">
              <a:buNone/>
            </a:pPr>
            <a:r>
              <a:rPr lang="en-US" sz="2400" dirty="0"/>
              <a:t>		/* parse device tree options */</a:t>
            </a:r>
          </a:p>
          <a:p>
            <a:pPr marL="0" indent="0">
              <a:buNone/>
            </a:pPr>
            <a:r>
              <a:rPr lang="en-US" sz="2400" dirty="0"/>
              <a:t>		</a:t>
            </a:r>
            <a:r>
              <a:rPr lang="en-US" sz="2400" dirty="0" err="1"/>
              <a:t>pdata</a:t>
            </a:r>
            <a:r>
              <a:rPr lang="en-US" sz="2400" dirty="0"/>
              <a:t> = &amp;</a:t>
            </a:r>
            <a:r>
              <a:rPr lang="en-US" sz="2400" dirty="0" err="1"/>
              <a:t>local_pdata</a:t>
            </a:r>
            <a:r>
              <a:rPr lang="en-US" sz="2400" dirty="0"/>
              <a:t>;</a:t>
            </a:r>
          </a:p>
          <a:p>
            <a:pPr marL="0" indent="0">
              <a:buNone/>
            </a:pPr>
            <a:r>
              <a:rPr lang="en-US" sz="2400" dirty="0"/>
              <a:t>		...</a:t>
            </a:r>
          </a:p>
          <a:p>
            <a:pPr marL="0" indent="0">
              <a:buNone/>
            </a:pPr>
            <a:r>
              <a:rPr lang="en-US" sz="2400" dirty="0"/>
              <a:t>	}</a:t>
            </a:r>
          </a:p>
          <a:p>
            <a:pPr marL="0" indent="0">
              <a:buNone/>
            </a:pPr>
            <a:r>
              <a:rPr lang="en-US" sz="2400" dirty="0"/>
              <a:t>	else {</a:t>
            </a:r>
          </a:p>
          <a:p>
            <a:pPr marL="0" indent="0">
              <a:buNone/>
            </a:pPr>
            <a:r>
              <a:rPr lang="en-US" sz="2400" dirty="0"/>
              <a:t>		/* use platform data */</a:t>
            </a:r>
          </a:p>
          <a:p>
            <a:pPr marL="0" indent="0">
              <a:buNone/>
            </a:pPr>
            <a:r>
              <a:rPr lang="en-US" sz="2400" dirty="0"/>
              <a:t>		</a:t>
            </a:r>
            <a:r>
              <a:rPr lang="en-US" sz="2400" dirty="0" err="1"/>
              <a:t>pdata</a:t>
            </a:r>
            <a:r>
              <a:rPr lang="en-US" sz="2400" dirty="0"/>
              <a:t> = &amp;</a:t>
            </a:r>
            <a:r>
              <a:rPr lang="en-US" sz="2400" dirty="0" err="1"/>
              <a:t>spi</a:t>
            </a:r>
            <a:r>
              <a:rPr lang="en-US" sz="2400" dirty="0"/>
              <a:t>-&gt;</a:t>
            </a:r>
            <a:r>
              <a:rPr lang="en-US" sz="2400" dirty="0" err="1"/>
              <a:t>dev.platform_data</a:t>
            </a:r>
            <a:r>
              <a:rPr lang="en-US" sz="2400" dirty="0"/>
              <a:t>;</a:t>
            </a:r>
          </a:p>
          <a:p>
            <a:pPr marL="0" indent="0">
              <a:buNone/>
            </a:pPr>
            <a:r>
              <a:rPr lang="en-US" sz="2400" dirty="0"/>
              <a:t>		if (!</a:t>
            </a:r>
            <a:r>
              <a:rPr lang="en-US" sz="2400" dirty="0" err="1"/>
              <a:t>pdata</a:t>
            </a:r>
            <a:r>
              <a:rPr lang="en-US" sz="2400" dirty="0"/>
              <a:t>)</a:t>
            </a:r>
          </a:p>
          <a:p>
            <a:pPr marL="0" indent="0">
              <a:buNone/>
            </a:pPr>
            <a:r>
              <a:rPr lang="en-US" sz="2400" dirty="0"/>
              <a:t>			return -ENODEV;</a:t>
            </a:r>
          </a:p>
          <a:p>
            <a:pPr marL="0" indent="0">
              <a:buNone/>
            </a:pPr>
            <a:r>
              <a:rPr lang="en-US" sz="2400" dirty="0"/>
              <a:t>	}</a:t>
            </a:r>
          </a:p>
          <a:p>
            <a:pPr marL="0" indent="0">
              <a:buNone/>
            </a:pPr>
            <a:r>
              <a:rPr lang="en-US" sz="2400" dirty="0"/>
              <a:t>	...</a:t>
            </a:r>
          </a:p>
          <a:p>
            <a:pPr marL="0" indent="0">
              <a:buNone/>
            </a:pPr>
            <a:r>
              <a:rPr lang="en-US" sz="2400" dirty="0"/>
              <a:t>}</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Protocol Drivers</a:t>
            </a:r>
          </a:p>
          <a:p>
            <a:pPr marL="0" indent="0" algn="ctr">
              <a:buNone/>
            </a:pPr>
            <a:r>
              <a:rPr lang="en-US" dirty="0"/>
              <a:t>Probe Function</a:t>
            </a:r>
            <a:endParaRPr lang="en-US" b="1" dirty="0"/>
          </a:p>
          <a:p>
            <a:pPr marL="0" indent="0" algn="ctr">
              <a:buNone/>
            </a:pPr>
            <a:endParaRPr lang="en-US" b="1" dirty="0"/>
          </a:p>
        </p:txBody>
      </p:sp>
    </p:spTree>
    <p:extLst>
      <p:ext uri="{BB962C8B-B14F-4D97-AF65-F5344CB8AC3E}">
        <p14:creationId xmlns:p14="http://schemas.microsoft.com/office/powerpoint/2010/main" val="1704161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fontScale="70000" lnSpcReduction="20000"/>
          </a:bodyPr>
          <a:lstStyle/>
          <a:p>
            <a:pPr marL="0" indent="0">
              <a:buNone/>
            </a:pPr>
            <a:r>
              <a:rPr lang="en-US" sz="2400" dirty="0"/>
              <a:t>static int </a:t>
            </a:r>
            <a:r>
              <a:rPr lang="en-US" sz="2400" dirty="0" err="1"/>
              <a:t>myspi_probe</a:t>
            </a:r>
            <a:r>
              <a:rPr lang="en-US" sz="2400" dirty="0"/>
              <a:t>(struct </a:t>
            </a:r>
            <a:r>
              <a:rPr lang="en-US" sz="2400" dirty="0" err="1"/>
              <a:t>spi_device</a:t>
            </a:r>
            <a:r>
              <a:rPr lang="en-US" sz="2400" dirty="0"/>
              <a:t> *</a:t>
            </a:r>
            <a:r>
              <a:rPr lang="en-US" sz="2400" dirty="0" err="1"/>
              <a:t>spi</a:t>
            </a:r>
            <a:r>
              <a:rPr lang="en-US" sz="2400" dirty="0"/>
              <a:t>)</a:t>
            </a:r>
          </a:p>
          <a:p>
            <a:pPr marL="0" indent="0">
              <a:buNone/>
            </a:pPr>
            <a:r>
              <a:rPr lang="en-US" sz="2400" dirty="0"/>
              <a:t>{</a:t>
            </a:r>
          </a:p>
          <a:p>
            <a:pPr marL="0" indent="0">
              <a:buNone/>
            </a:pPr>
            <a:r>
              <a:rPr lang="en-US" sz="2400" dirty="0"/>
              <a:t>	...</a:t>
            </a:r>
          </a:p>
          <a:p>
            <a:pPr marL="0" indent="0">
              <a:buNone/>
            </a:pPr>
            <a:r>
              <a:rPr lang="en-US" sz="2400" dirty="0"/>
              <a:t>	/* get memory for driver's per-chip state */</a:t>
            </a:r>
          </a:p>
          <a:p>
            <a:pPr marL="0" indent="0">
              <a:buNone/>
            </a:pPr>
            <a:r>
              <a:rPr lang="en-US" sz="2400" dirty="0"/>
              <a:t>	chip = </a:t>
            </a:r>
            <a:r>
              <a:rPr lang="en-US" sz="2400" dirty="0" err="1"/>
              <a:t>devm_kzalloc</a:t>
            </a:r>
            <a:r>
              <a:rPr lang="en-US" sz="2400" dirty="0"/>
              <a:t>(&amp;</a:t>
            </a:r>
            <a:r>
              <a:rPr lang="en-US" sz="2400" dirty="0" err="1"/>
              <a:t>spi</a:t>
            </a:r>
            <a:r>
              <a:rPr lang="en-US" sz="2400" dirty="0"/>
              <a:t>-&gt;dev, </a:t>
            </a:r>
            <a:r>
              <a:rPr lang="en-US" sz="2400" dirty="0" err="1"/>
              <a:t>sizeof</a:t>
            </a:r>
            <a:r>
              <a:rPr lang="en-US" sz="2400" dirty="0"/>
              <a:t> *chip, GFP_KERNEL);</a:t>
            </a:r>
          </a:p>
          <a:p>
            <a:pPr marL="0" indent="0">
              <a:buNone/>
            </a:pPr>
            <a:r>
              <a:rPr lang="en-US" sz="2400" dirty="0"/>
              <a:t>	if (!chip)</a:t>
            </a:r>
          </a:p>
          <a:p>
            <a:pPr marL="0" indent="0">
              <a:buNone/>
            </a:pPr>
            <a:r>
              <a:rPr lang="en-US" sz="2400" dirty="0"/>
              <a:t>		return -ENOMEM;</a:t>
            </a:r>
          </a:p>
          <a:p>
            <a:pPr marL="0" indent="0">
              <a:buNone/>
            </a:pPr>
            <a:endParaRPr lang="en-US" sz="2400" dirty="0"/>
          </a:p>
          <a:p>
            <a:pPr marL="0" indent="0">
              <a:buNone/>
            </a:pPr>
            <a:r>
              <a:rPr lang="en-US" sz="2400" dirty="0"/>
              <a:t>	</a:t>
            </a:r>
            <a:r>
              <a:rPr lang="en-US" sz="2400" dirty="0" err="1"/>
              <a:t>spi_set_drvdata</a:t>
            </a:r>
            <a:r>
              <a:rPr lang="en-US" sz="2400" dirty="0"/>
              <a:t>(</a:t>
            </a:r>
            <a:r>
              <a:rPr lang="en-US" sz="2400" dirty="0" err="1"/>
              <a:t>spi</a:t>
            </a:r>
            <a:r>
              <a:rPr lang="en-US" sz="2400" dirty="0"/>
              <a:t>, chip);</a:t>
            </a:r>
          </a:p>
          <a:p>
            <a:pPr marL="0" indent="0">
              <a:buNone/>
            </a:pPr>
            <a:r>
              <a:rPr lang="en-US" sz="2400" dirty="0"/>
              <a:t>	...</a:t>
            </a:r>
          </a:p>
          <a:p>
            <a:pPr marL="0" indent="0">
              <a:buNone/>
            </a:pPr>
            <a:endParaRPr lang="en-US" sz="2400" dirty="0"/>
          </a:p>
          <a:p>
            <a:pPr marL="0" indent="0">
              <a:buNone/>
            </a:pPr>
            <a:r>
              <a:rPr lang="en-US" sz="2400" dirty="0"/>
              <a:t>	return 0;</a:t>
            </a:r>
          </a:p>
          <a:p>
            <a:pPr marL="0" indent="0">
              <a:buNone/>
            </a:pPr>
            <a:r>
              <a:rPr lang="en-US" sz="2400" dirty="0"/>
              <a:t>}</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Protocol Drivers</a:t>
            </a:r>
          </a:p>
          <a:p>
            <a:pPr marL="0" indent="0" algn="ctr">
              <a:buNone/>
            </a:pPr>
            <a:r>
              <a:rPr lang="en-US" dirty="0"/>
              <a:t>Probe Function</a:t>
            </a:r>
            <a:endParaRPr lang="en-US" b="1" dirty="0"/>
          </a:p>
          <a:p>
            <a:pPr marL="0" indent="0" algn="ctr">
              <a:buNone/>
            </a:pPr>
            <a:endParaRPr lang="en-US" b="1" dirty="0"/>
          </a:p>
        </p:txBody>
      </p:sp>
    </p:spTree>
    <p:extLst>
      <p:ext uri="{BB962C8B-B14F-4D97-AF65-F5344CB8AC3E}">
        <p14:creationId xmlns:p14="http://schemas.microsoft.com/office/powerpoint/2010/main" val="23511954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lnSpcReduction="10000"/>
          </a:bodyPr>
          <a:lstStyle/>
          <a:p>
            <a:pPr marL="0" indent="0">
              <a:buNone/>
            </a:pPr>
            <a:r>
              <a:rPr lang="en-US" sz="2400" b="1" dirty="0"/>
              <a:t>Example:</a:t>
            </a:r>
          </a:p>
          <a:p>
            <a:pPr marL="0" indent="0">
              <a:buNone/>
            </a:pPr>
            <a:r>
              <a:rPr lang="en-US" sz="2400" dirty="0"/>
              <a:t>static const struct </a:t>
            </a:r>
            <a:r>
              <a:rPr lang="en-US" sz="2400" dirty="0" err="1"/>
              <a:t>of_device_id</a:t>
            </a:r>
            <a:r>
              <a:rPr lang="en-US" sz="2400" dirty="0"/>
              <a:t> </a:t>
            </a:r>
            <a:r>
              <a:rPr lang="en-US" sz="2400" dirty="0" err="1"/>
              <a:t>myspi_of_match</a:t>
            </a:r>
            <a:r>
              <a:rPr lang="en-US" sz="2400" dirty="0"/>
              <a:t>[] = {</a:t>
            </a:r>
          </a:p>
          <a:p>
            <a:pPr marL="0" indent="0">
              <a:buNone/>
            </a:pPr>
            <a:r>
              <a:rPr lang="en-US" sz="2400" dirty="0"/>
              <a:t>	{</a:t>
            </a:r>
          </a:p>
          <a:p>
            <a:pPr marL="0" indent="0">
              <a:buNone/>
            </a:pPr>
            <a:r>
              <a:rPr lang="en-US" sz="2400" dirty="0"/>
              <a:t>		.compatible = "</a:t>
            </a:r>
            <a:r>
              <a:rPr lang="en-US" sz="2400" dirty="0" err="1"/>
              <a:t>mycompany,myspi</a:t>
            </a:r>
            <a:r>
              <a:rPr lang="en-US" sz="2400" dirty="0"/>
              <a:t>",</a:t>
            </a:r>
          </a:p>
          <a:p>
            <a:pPr marL="0" indent="0">
              <a:buNone/>
            </a:pPr>
            <a:r>
              <a:rPr lang="en-US" sz="2400" dirty="0"/>
              <a:t>		.data = (void *) MYSPI_DATA,</a:t>
            </a:r>
          </a:p>
          <a:p>
            <a:pPr marL="0" indent="0">
              <a:buNone/>
            </a:pPr>
            <a:r>
              <a:rPr lang="en-US" sz="2400" dirty="0"/>
              <a:t>	},</a:t>
            </a:r>
          </a:p>
          <a:p>
            <a:pPr marL="0" indent="0">
              <a:buNone/>
            </a:pPr>
            <a:r>
              <a:rPr lang="en-US" sz="2400" dirty="0"/>
              <a:t>	{ },</a:t>
            </a:r>
          </a:p>
          <a:p>
            <a:pPr marL="0" indent="0">
              <a:buNone/>
            </a:pPr>
            <a:r>
              <a:rPr lang="en-US" sz="2400" dirty="0"/>
              <a:t>};</a:t>
            </a:r>
          </a:p>
          <a:p>
            <a:pPr marL="0" indent="0">
              <a:buNone/>
            </a:pPr>
            <a:r>
              <a:rPr lang="en-US" sz="2400" dirty="0"/>
              <a:t>MODULE_DEVICE_TABLE(of, </a:t>
            </a:r>
            <a:r>
              <a:rPr lang="en-US" sz="2400" dirty="0" err="1"/>
              <a:t>myspi_of_match</a:t>
            </a:r>
            <a:r>
              <a:rPr lang="en-US" sz="2400" dirty="0"/>
              <a:t>);</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Protocol Drivers</a:t>
            </a:r>
          </a:p>
          <a:p>
            <a:pPr marL="0" indent="0" algn="ctr">
              <a:buNone/>
            </a:pPr>
            <a:r>
              <a:rPr lang="en-US" dirty="0"/>
              <a:t>OF Device Table</a:t>
            </a:r>
            <a:endParaRPr lang="en-US" b="1" dirty="0"/>
          </a:p>
        </p:txBody>
      </p:sp>
    </p:spTree>
    <p:extLst>
      <p:ext uri="{BB962C8B-B14F-4D97-AF65-F5344CB8AC3E}">
        <p14:creationId xmlns:p14="http://schemas.microsoft.com/office/powerpoint/2010/main" val="21065574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a:bodyPr>
          <a:lstStyle/>
          <a:p>
            <a:pPr marL="0" indent="0">
              <a:buNone/>
            </a:pPr>
            <a:r>
              <a:rPr lang="en-US" sz="2400" b="1" dirty="0"/>
              <a:t>Example:</a:t>
            </a:r>
          </a:p>
          <a:p>
            <a:pPr marL="0" indent="0">
              <a:buNone/>
            </a:pPr>
            <a:r>
              <a:rPr lang="en-US" sz="2400" dirty="0"/>
              <a:t>static const struct </a:t>
            </a:r>
            <a:r>
              <a:rPr lang="en-US" sz="2400" dirty="0" err="1"/>
              <a:t>spi_device_id</a:t>
            </a:r>
            <a:r>
              <a:rPr lang="en-US" sz="2400" dirty="0"/>
              <a:t> </a:t>
            </a:r>
            <a:r>
              <a:rPr lang="en-US" sz="2400" dirty="0" err="1"/>
              <a:t>myspi_id_table</a:t>
            </a:r>
            <a:r>
              <a:rPr lang="en-US" sz="2400" dirty="0"/>
              <a:t>[] = {</a:t>
            </a:r>
          </a:p>
          <a:p>
            <a:pPr marL="0" indent="0">
              <a:buNone/>
            </a:pPr>
            <a:r>
              <a:rPr lang="en-US" sz="2400" dirty="0"/>
              <a:t>	{ "</a:t>
            </a:r>
            <a:r>
              <a:rPr lang="en-US" sz="2400" dirty="0" err="1"/>
              <a:t>myspi</a:t>
            </a:r>
            <a:r>
              <a:rPr lang="en-US" sz="2400" dirty="0"/>
              <a:t>", MYSPI_TYPE },</a:t>
            </a:r>
          </a:p>
          <a:p>
            <a:pPr marL="0" indent="0">
              <a:buNone/>
            </a:pPr>
            <a:r>
              <a:rPr lang="en-US" sz="2400" dirty="0"/>
              <a:t>	{ },</a:t>
            </a:r>
          </a:p>
          <a:p>
            <a:pPr marL="0" indent="0">
              <a:buNone/>
            </a:pPr>
            <a:r>
              <a:rPr lang="en-US" sz="2400" dirty="0"/>
              <a:t>};</a:t>
            </a:r>
          </a:p>
          <a:p>
            <a:pPr marL="0" indent="0">
              <a:buNone/>
            </a:pPr>
            <a:r>
              <a:rPr lang="en-US" sz="2400" dirty="0"/>
              <a:t>MODULE_DEVICE_TABLE(</a:t>
            </a:r>
            <a:r>
              <a:rPr lang="en-US" sz="2400" dirty="0" err="1"/>
              <a:t>spi</a:t>
            </a:r>
            <a:r>
              <a:rPr lang="en-US" sz="2400" dirty="0"/>
              <a:t>, </a:t>
            </a:r>
            <a:r>
              <a:rPr lang="en-US" sz="2400" dirty="0" err="1"/>
              <a:t>myspi_id_table</a:t>
            </a:r>
            <a:r>
              <a:rPr lang="en-US" sz="2400" dirty="0"/>
              <a:t>);</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Protocol Drivers</a:t>
            </a:r>
          </a:p>
          <a:p>
            <a:pPr marL="0" indent="0" algn="ctr">
              <a:buNone/>
            </a:pPr>
            <a:r>
              <a:rPr lang="en-US" dirty="0"/>
              <a:t>SPI Device Table</a:t>
            </a:r>
            <a:endParaRPr lang="en-US" b="1" dirty="0"/>
          </a:p>
        </p:txBody>
      </p:sp>
    </p:spTree>
    <p:extLst>
      <p:ext uri="{BB962C8B-B14F-4D97-AF65-F5344CB8AC3E}">
        <p14:creationId xmlns:p14="http://schemas.microsoft.com/office/powerpoint/2010/main" val="35744731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a:bodyPr>
          <a:lstStyle/>
          <a:p>
            <a:pPr marL="0" indent="0">
              <a:buNone/>
            </a:pPr>
            <a:r>
              <a:rPr lang="en-US" sz="2400" dirty="0"/>
              <a:t>struct </a:t>
            </a:r>
            <a:r>
              <a:rPr lang="en-US" sz="2400" dirty="0" err="1"/>
              <a:t>spi_driver</a:t>
            </a:r>
            <a:r>
              <a:rPr lang="en-US" sz="2400" dirty="0"/>
              <a:t> {</a:t>
            </a:r>
          </a:p>
          <a:p>
            <a:pPr marL="0" indent="0">
              <a:buNone/>
            </a:pPr>
            <a:r>
              <a:rPr lang="en-US" sz="2400" dirty="0"/>
              <a:t>	const struct </a:t>
            </a:r>
            <a:r>
              <a:rPr lang="en-US" sz="2400" dirty="0" err="1"/>
              <a:t>spi_device_id</a:t>
            </a:r>
            <a:r>
              <a:rPr lang="en-US" sz="2400" dirty="0"/>
              <a:t> * </a:t>
            </a:r>
            <a:r>
              <a:rPr lang="en-US" sz="2400" dirty="0" err="1"/>
              <a:t>id_table</a:t>
            </a:r>
            <a:r>
              <a:rPr lang="en-US" sz="2400" dirty="0"/>
              <a:t>;</a:t>
            </a:r>
          </a:p>
          <a:p>
            <a:pPr marL="0" indent="0">
              <a:buNone/>
            </a:pPr>
            <a:r>
              <a:rPr lang="en-US" sz="2400" dirty="0"/>
              <a:t>	int (* probe) (struct </a:t>
            </a:r>
            <a:r>
              <a:rPr lang="en-US" sz="2400" dirty="0" err="1"/>
              <a:t>spi_device</a:t>
            </a:r>
            <a:r>
              <a:rPr lang="en-US" sz="2400" dirty="0"/>
              <a:t> *</a:t>
            </a:r>
            <a:r>
              <a:rPr lang="en-US" sz="2400" dirty="0" err="1"/>
              <a:t>spi</a:t>
            </a:r>
            <a:r>
              <a:rPr lang="en-US" sz="2400" dirty="0"/>
              <a:t>);</a:t>
            </a:r>
          </a:p>
          <a:p>
            <a:pPr marL="0" indent="0">
              <a:buNone/>
            </a:pPr>
            <a:r>
              <a:rPr lang="en-US" sz="2400" dirty="0"/>
              <a:t>	int (* remove) (struct </a:t>
            </a:r>
            <a:r>
              <a:rPr lang="en-US" sz="2400" dirty="0" err="1"/>
              <a:t>spi_device</a:t>
            </a:r>
            <a:r>
              <a:rPr lang="en-US" sz="2400" dirty="0"/>
              <a:t> *</a:t>
            </a:r>
            <a:r>
              <a:rPr lang="en-US" sz="2400" dirty="0" err="1"/>
              <a:t>spi</a:t>
            </a:r>
            <a:r>
              <a:rPr lang="en-US" sz="2400" dirty="0"/>
              <a:t>);</a:t>
            </a:r>
          </a:p>
          <a:p>
            <a:pPr marL="0" indent="0">
              <a:buNone/>
            </a:pPr>
            <a:r>
              <a:rPr lang="en-US" sz="2400" dirty="0"/>
              <a:t>	void (* shutdown) (struct </a:t>
            </a:r>
            <a:r>
              <a:rPr lang="en-US" sz="2400" dirty="0" err="1"/>
              <a:t>spi_device</a:t>
            </a:r>
            <a:r>
              <a:rPr lang="en-US" sz="2400" dirty="0"/>
              <a:t> *</a:t>
            </a:r>
            <a:r>
              <a:rPr lang="en-US" sz="2400" dirty="0" err="1"/>
              <a:t>spi</a:t>
            </a:r>
            <a:r>
              <a:rPr lang="en-US" sz="2400" dirty="0"/>
              <a:t>);</a:t>
            </a:r>
          </a:p>
          <a:p>
            <a:pPr marL="0" indent="0">
              <a:buNone/>
            </a:pPr>
            <a:r>
              <a:rPr lang="en-US" sz="2400" dirty="0"/>
              <a:t>	struct </a:t>
            </a:r>
            <a:r>
              <a:rPr lang="en-US" sz="2400" dirty="0" err="1"/>
              <a:t>device_driver</a:t>
            </a:r>
            <a:r>
              <a:rPr lang="en-US" sz="2400" dirty="0"/>
              <a:t> driver;</a:t>
            </a:r>
          </a:p>
          <a:p>
            <a:pPr marL="0" indent="0">
              <a:buNone/>
            </a:pPr>
            <a:r>
              <a:rPr lang="en-US" sz="2400" dirty="0"/>
              <a:t>};</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Protocol Drivers</a:t>
            </a:r>
          </a:p>
          <a:p>
            <a:pPr marL="0" indent="0" algn="ctr">
              <a:buNone/>
            </a:pPr>
            <a:r>
              <a:rPr lang="en-US" dirty="0"/>
              <a:t>struct </a:t>
            </a:r>
            <a:r>
              <a:rPr lang="en-US" dirty="0" err="1"/>
              <a:t>spi_driver</a:t>
            </a:r>
            <a:endParaRPr lang="en-US" b="1" dirty="0"/>
          </a:p>
        </p:txBody>
      </p:sp>
    </p:spTree>
    <p:extLst>
      <p:ext uri="{BB962C8B-B14F-4D97-AF65-F5344CB8AC3E}">
        <p14:creationId xmlns:p14="http://schemas.microsoft.com/office/powerpoint/2010/main" val="2896503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fontScale="85000" lnSpcReduction="20000"/>
          </a:bodyPr>
          <a:lstStyle/>
          <a:p>
            <a:pPr marL="0" indent="0">
              <a:buNone/>
            </a:pPr>
            <a:r>
              <a:rPr lang="en-US" sz="2400" b="1" dirty="0"/>
              <a:t>Example:</a:t>
            </a:r>
          </a:p>
          <a:p>
            <a:pPr marL="0" indent="0">
              <a:buNone/>
            </a:pPr>
            <a:r>
              <a:rPr lang="en-US" sz="2400" dirty="0"/>
              <a:t>static struct </a:t>
            </a:r>
            <a:r>
              <a:rPr lang="en-US" sz="2400" dirty="0" err="1"/>
              <a:t>spi_driver</a:t>
            </a:r>
            <a:r>
              <a:rPr lang="en-US" sz="2400" dirty="0"/>
              <a:t> </a:t>
            </a:r>
            <a:r>
              <a:rPr lang="en-US" sz="2400" dirty="0" err="1"/>
              <a:t>myspi_driver</a:t>
            </a:r>
            <a:r>
              <a:rPr lang="en-US" sz="2400" dirty="0"/>
              <a:t> = {</a:t>
            </a:r>
          </a:p>
          <a:p>
            <a:pPr marL="0" indent="0">
              <a:buNone/>
            </a:pPr>
            <a:r>
              <a:rPr lang="en-US" sz="2400" dirty="0"/>
              <a:t> 	.driver = {</a:t>
            </a:r>
          </a:p>
          <a:p>
            <a:pPr marL="0" indent="0">
              <a:buNone/>
            </a:pPr>
            <a:r>
              <a:rPr lang="en-US" sz="2400" dirty="0"/>
              <a:t> 		.name = "</a:t>
            </a:r>
            <a:r>
              <a:rPr lang="en-US" sz="2400" dirty="0" err="1"/>
              <a:t>myspi_spi</a:t>
            </a:r>
            <a:r>
              <a:rPr lang="en-US" sz="2400" dirty="0"/>
              <a:t>",</a:t>
            </a:r>
          </a:p>
          <a:p>
            <a:pPr marL="0" indent="0">
              <a:buNone/>
            </a:pPr>
            <a:r>
              <a:rPr lang="en-US" sz="2400" dirty="0"/>
              <a:t> 		.pm = &amp;</a:t>
            </a:r>
            <a:r>
              <a:rPr lang="en-US" sz="2400" dirty="0" err="1"/>
              <a:t>myspi_pm_ops</a:t>
            </a:r>
            <a:r>
              <a:rPr lang="en-US" sz="2400" dirty="0"/>
              <a:t>,</a:t>
            </a:r>
          </a:p>
          <a:p>
            <a:pPr marL="0" indent="0">
              <a:buNone/>
            </a:pPr>
            <a:r>
              <a:rPr lang="en-US" sz="2400" dirty="0"/>
              <a:t> 		.</a:t>
            </a:r>
            <a:r>
              <a:rPr lang="en-US" sz="2400" dirty="0" err="1"/>
              <a:t>of_match_table</a:t>
            </a:r>
            <a:r>
              <a:rPr lang="en-US" sz="2400" dirty="0"/>
              <a:t> = </a:t>
            </a:r>
            <a:r>
              <a:rPr lang="en-US" sz="2400" dirty="0" err="1"/>
              <a:t>of_match_ptr</a:t>
            </a:r>
            <a:r>
              <a:rPr lang="en-US" sz="2400" dirty="0"/>
              <a:t>(</a:t>
            </a:r>
            <a:r>
              <a:rPr lang="en-US" sz="2400" dirty="0" err="1"/>
              <a:t>myspi_of_match</a:t>
            </a:r>
            <a:r>
              <a:rPr lang="en-US" sz="2400" dirty="0"/>
              <a:t>),</a:t>
            </a:r>
          </a:p>
          <a:p>
            <a:pPr marL="0" indent="0">
              <a:buNone/>
            </a:pPr>
            <a:r>
              <a:rPr lang="en-US" sz="2400" dirty="0"/>
              <a:t> 	},</a:t>
            </a:r>
          </a:p>
          <a:p>
            <a:pPr marL="0" indent="0">
              <a:buNone/>
            </a:pPr>
            <a:r>
              <a:rPr lang="en-US" sz="2400" dirty="0"/>
              <a:t> 	.probe = </a:t>
            </a:r>
            <a:r>
              <a:rPr lang="en-US" sz="2400" dirty="0" err="1"/>
              <a:t>myspi_probe</a:t>
            </a:r>
            <a:r>
              <a:rPr lang="en-US" sz="2400" dirty="0"/>
              <a:t>,</a:t>
            </a:r>
          </a:p>
          <a:p>
            <a:pPr marL="0" indent="0">
              <a:buNone/>
            </a:pPr>
            <a:r>
              <a:rPr lang="en-US" sz="2400" dirty="0"/>
              <a:t>	.</a:t>
            </a:r>
            <a:r>
              <a:rPr lang="en-US" sz="2400" dirty="0" err="1"/>
              <a:t>id_table</a:t>
            </a:r>
            <a:r>
              <a:rPr lang="en-US" sz="2400" dirty="0"/>
              <a:t> = </a:t>
            </a:r>
            <a:r>
              <a:rPr lang="en-US" sz="2400" dirty="0" err="1"/>
              <a:t>myspi_id_table</a:t>
            </a:r>
            <a:r>
              <a:rPr lang="en-US" sz="2400" dirty="0"/>
              <a:t>,</a:t>
            </a:r>
          </a:p>
          <a:p>
            <a:pPr marL="0" indent="0">
              <a:buNone/>
            </a:pPr>
            <a:r>
              <a:rPr lang="en-US" sz="2400" dirty="0"/>
              <a:t>};</a:t>
            </a:r>
          </a:p>
          <a:p>
            <a:pPr marL="0" indent="0">
              <a:buNone/>
            </a:pPr>
            <a:r>
              <a:rPr lang="en-US" sz="2400" dirty="0" err="1"/>
              <a:t>module_spi_driver</a:t>
            </a:r>
            <a:r>
              <a:rPr lang="en-US" sz="2400" dirty="0"/>
              <a:t>(</a:t>
            </a:r>
            <a:r>
              <a:rPr lang="en-US" sz="2400" dirty="0" err="1"/>
              <a:t>myspi_driver</a:t>
            </a:r>
            <a:r>
              <a:rPr lang="en-US" sz="2400" dirty="0"/>
              <a:t>);</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Protocol Drivers</a:t>
            </a:r>
          </a:p>
          <a:p>
            <a:pPr marL="0" indent="0" algn="ctr">
              <a:buNone/>
            </a:pPr>
            <a:r>
              <a:rPr lang="en-US" dirty="0"/>
              <a:t>struct </a:t>
            </a:r>
            <a:r>
              <a:rPr lang="en-US" dirty="0" err="1"/>
              <a:t>spi_driver</a:t>
            </a:r>
            <a:endParaRPr lang="en-US" b="1" dirty="0"/>
          </a:p>
        </p:txBody>
      </p:sp>
    </p:spTree>
    <p:extLst>
      <p:ext uri="{BB962C8B-B14F-4D97-AF65-F5344CB8AC3E}">
        <p14:creationId xmlns:p14="http://schemas.microsoft.com/office/powerpoint/2010/main" val="28920670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fontScale="92500" lnSpcReduction="20000"/>
          </a:bodyPr>
          <a:lstStyle/>
          <a:p>
            <a:r>
              <a:rPr lang="en-US" sz="2400" b="1" dirty="0" err="1"/>
              <a:t>spi_async</a:t>
            </a:r>
            <a:r>
              <a:rPr lang="en-US" sz="2400" b="1" dirty="0"/>
              <a:t>()</a:t>
            </a:r>
          </a:p>
          <a:p>
            <a:pPr lvl="1"/>
            <a:r>
              <a:rPr lang="en-US" sz="2000" dirty="0"/>
              <a:t>asynchronous message request</a:t>
            </a:r>
          </a:p>
          <a:p>
            <a:pPr lvl="1"/>
            <a:r>
              <a:rPr lang="en-US" sz="2000" dirty="0"/>
              <a:t>callback executed upon message complete</a:t>
            </a:r>
          </a:p>
          <a:p>
            <a:pPr lvl="1"/>
            <a:r>
              <a:rPr lang="en-US" sz="2000" dirty="0"/>
              <a:t>can be issued in any context</a:t>
            </a:r>
          </a:p>
          <a:p>
            <a:pPr lvl="1"/>
            <a:endParaRPr lang="en-US" sz="2000" dirty="0"/>
          </a:p>
          <a:p>
            <a:r>
              <a:rPr lang="en-US" sz="2400" b="1" dirty="0" err="1"/>
              <a:t>spi_sync</a:t>
            </a:r>
            <a:r>
              <a:rPr lang="en-US" sz="2400" b="1" dirty="0"/>
              <a:t>()</a:t>
            </a:r>
          </a:p>
          <a:p>
            <a:pPr lvl="1"/>
            <a:r>
              <a:rPr lang="en-US" sz="2000" dirty="0"/>
              <a:t>synchronous message request</a:t>
            </a:r>
          </a:p>
          <a:p>
            <a:pPr lvl="1"/>
            <a:r>
              <a:rPr lang="en-US" sz="2000" dirty="0"/>
              <a:t>may only be issued in a context that can sleep (i.e. not in IRQ context)</a:t>
            </a:r>
          </a:p>
          <a:p>
            <a:pPr lvl="1"/>
            <a:r>
              <a:rPr lang="en-US" sz="2000" dirty="0"/>
              <a:t>wrapper around </a:t>
            </a:r>
            <a:r>
              <a:rPr lang="en-US" sz="2000" dirty="0" err="1"/>
              <a:t>spi_async</a:t>
            </a:r>
            <a:r>
              <a:rPr lang="en-US" sz="2000" dirty="0"/>
              <a:t>()</a:t>
            </a:r>
          </a:p>
          <a:p>
            <a:pPr lvl="1"/>
            <a:endParaRPr lang="en-US" sz="2000" dirty="0"/>
          </a:p>
          <a:p>
            <a:r>
              <a:rPr lang="en-US" sz="2400" b="1" dirty="0" err="1"/>
              <a:t>spi_write</a:t>
            </a:r>
            <a:r>
              <a:rPr lang="en-US" sz="2400" b="1" dirty="0"/>
              <a:t>()/</a:t>
            </a:r>
            <a:r>
              <a:rPr lang="en-US" sz="2400" b="1" dirty="0" err="1"/>
              <a:t>spi_read</a:t>
            </a:r>
            <a:r>
              <a:rPr lang="en-US" sz="2400" b="1" dirty="0"/>
              <a:t>()</a:t>
            </a:r>
          </a:p>
          <a:p>
            <a:pPr lvl="1"/>
            <a:r>
              <a:rPr lang="en-US" sz="2000" dirty="0"/>
              <a:t>helper functions wrapping </a:t>
            </a:r>
            <a:r>
              <a:rPr lang="en-US" sz="2000" dirty="0" err="1"/>
              <a:t>spi_sync</a:t>
            </a:r>
            <a:r>
              <a:rPr lang="en-US" sz="2000" dirty="0"/>
              <a:t>()</a:t>
            </a:r>
          </a:p>
          <a:p>
            <a:pPr lvl="1"/>
            <a:endParaRPr lang="en-US" sz="1867" dirty="0"/>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Protocol Drivers</a:t>
            </a:r>
          </a:p>
          <a:p>
            <a:pPr marL="0" indent="0" algn="ctr">
              <a:buNone/>
            </a:pPr>
            <a:r>
              <a:rPr lang="en-US" dirty="0"/>
              <a:t>Kernel APIs</a:t>
            </a:r>
            <a:endParaRPr lang="en-US" b="1" dirty="0"/>
          </a:p>
        </p:txBody>
      </p:sp>
    </p:spTree>
    <p:extLst>
      <p:ext uri="{BB962C8B-B14F-4D97-AF65-F5344CB8AC3E}">
        <p14:creationId xmlns:p14="http://schemas.microsoft.com/office/powerpoint/2010/main" val="35244770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lnSpcReduction="10000"/>
          </a:bodyPr>
          <a:lstStyle/>
          <a:p>
            <a:r>
              <a:rPr lang="en-US" sz="2400" b="1" dirty="0" err="1"/>
              <a:t>spi_read_flash</a:t>
            </a:r>
            <a:r>
              <a:rPr lang="en-US" sz="2400" b="1" dirty="0"/>
              <a:t>()</a:t>
            </a:r>
          </a:p>
          <a:p>
            <a:pPr lvl="1"/>
            <a:r>
              <a:rPr lang="en-US" sz="2000" dirty="0"/>
              <a:t>Optimized call for SPI flash commands</a:t>
            </a:r>
          </a:p>
          <a:p>
            <a:pPr lvl="1"/>
            <a:r>
              <a:rPr lang="en-US" sz="2000" dirty="0"/>
              <a:t>Supports controllers that translate MMIO accesses into standard SPI flash commands</a:t>
            </a:r>
          </a:p>
          <a:p>
            <a:endParaRPr lang="en-US" sz="2400" dirty="0"/>
          </a:p>
          <a:p>
            <a:r>
              <a:rPr lang="en-US" sz="2400" b="1" dirty="0" err="1"/>
              <a:t>spi_message_init</a:t>
            </a:r>
            <a:r>
              <a:rPr lang="en-US" sz="2400" b="1" dirty="0"/>
              <a:t>()</a:t>
            </a:r>
          </a:p>
          <a:p>
            <a:pPr lvl="1"/>
            <a:r>
              <a:rPr lang="en-US" sz="2000" dirty="0"/>
              <a:t>Initialize empty message</a:t>
            </a:r>
          </a:p>
          <a:p>
            <a:pPr lvl="1"/>
            <a:endParaRPr lang="en-US" sz="2000" dirty="0"/>
          </a:p>
          <a:p>
            <a:r>
              <a:rPr lang="en-US" sz="2400" b="1" dirty="0" err="1"/>
              <a:t>spi_message_add_tail</a:t>
            </a:r>
            <a:r>
              <a:rPr lang="en-US" sz="2400" b="1" dirty="0"/>
              <a:t>()</a:t>
            </a:r>
          </a:p>
          <a:p>
            <a:pPr lvl="1"/>
            <a:r>
              <a:rPr lang="en-US" sz="2000" dirty="0"/>
              <a:t>Add transfers to the message’s transfer list</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Protocol Drivers</a:t>
            </a:r>
          </a:p>
          <a:p>
            <a:pPr marL="0" indent="0" algn="ctr">
              <a:buNone/>
            </a:pPr>
            <a:r>
              <a:rPr lang="en-US" dirty="0"/>
              <a:t>Kernel APIs</a:t>
            </a:r>
            <a:endParaRPr lang="en-US" b="1" dirty="0"/>
          </a:p>
        </p:txBody>
      </p:sp>
    </p:spTree>
    <p:extLst>
      <p:ext uri="{BB962C8B-B14F-4D97-AF65-F5344CB8AC3E}">
        <p14:creationId xmlns:p14="http://schemas.microsoft.com/office/powerpoint/2010/main" val="4286554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Example I2C Devices</a:t>
            </a:r>
          </a:p>
        </p:txBody>
      </p:sp>
      <p:sp>
        <p:nvSpPr>
          <p:cNvPr id="3" name="Content Placeholder 2"/>
          <p:cNvSpPr>
            <a:spLocks noGrp="1"/>
          </p:cNvSpPr>
          <p:nvPr>
            <p:ph idx="1"/>
          </p:nvPr>
        </p:nvSpPr>
        <p:spPr/>
        <p:txBody>
          <a:bodyPr>
            <a:normAutofit fontScale="92500" lnSpcReduction="10000"/>
          </a:bodyPr>
          <a:lstStyle/>
          <a:p>
            <a:pPr lvl="0">
              <a:buSzPct val="45000"/>
              <a:buFont typeface="StarSymbol"/>
              <a:buChar char="●"/>
            </a:pPr>
            <a:r>
              <a:rPr lang="en-US" dirty="0"/>
              <a:t>Real time clock</a:t>
            </a:r>
          </a:p>
          <a:p>
            <a:pPr lvl="0">
              <a:buSzPct val="45000"/>
              <a:buFont typeface="StarSymbol"/>
              <a:buChar char="●"/>
            </a:pPr>
            <a:r>
              <a:rPr lang="en-US" dirty="0"/>
              <a:t>EEPROM</a:t>
            </a:r>
          </a:p>
          <a:p>
            <a:pPr lvl="0">
              <a:buSzPct val="45000"/>
              <a:buFont typeface="StarSymbol"/>
              <a:buChar char="●"/>
            </a:pPr>
            <a:r>
              <a:rPr lang="en-US" dirty="0"/>
              <a:t>Analog converters (ADC, DAC)</a:t>
            </a:r>
          </a:p>
          <a:p>
            <a:pPr lvl="0">
              <a:buSzPct val="45000"/>
              <a:buFont typeface="StarSymbol"/>
              <a:buChar char="●"/>
            </a:pPr>
            <a:r>
              <a:rPr lang="en-US" dirty="0"/>
              <a:t>Sensors (Temperature, Pressure)</a:t>
            </a:r>
          </a:p>
          <a:p>
            <a:pPr lvl="0">
              <a:buSzPct val="45000"/>
              <a:buFont typeface="StarSymbol"/>
              <a:buChar char="●"/>
            </a:pPr>
            <a:r>
              <a:rPr lang="en-US" dirty="0"/>
              <a:t>Microcontrollers</a:t>
            </a:r>
          </a:p>
          <a:p>
            <a:pPr lvl="0">
              <a:buSzPct val="45000"/>
              <a:buFont typeface="StarSymbol"/>
              <a:buChar char="●"/>
            </a:pPr>
            <a:r>
              <a:rPr lang="en-US" dirty="0"/>
              <a:t>Touchscreen controllers</a:t>
            </a:r>
          </a:p>
          <a:p>
            <a:pPr lvl="0">
              <a:buSzPct val="45000"/>
              <a:buFont typeface="StarSymbol"/>
              <a:buChar char="●"/>
            </a:pPr>
            <a:r>
              <a:rPr lang="en-US" dirty="0"/>
              <a:t>GPIO expanders</a:t>
            </a:r>
          </a:p>
          <a:p>
            <a:pPr lvl="0">
              <a:buSzPct val="45000"/>
              <a:buFont typeface="StarSymbol"/>
              <a:buChar char="●"/>
            </a:pPr>
            <a:r>
              <a:rPr lang="en-US" dirty="0"/>
              <a:t>Monitor and TV adapters</a:t>
            </a:r>
          </a:p>
        </p:txBody>
      </p:sp>
    </p:spTree>
    <p:extLst>
      <p:ext uri="{BB962C8B-B14F-4D97-AF65-F5344CB8AC3E}">
        <p14:creationId xmlns:p14="http://schemas.microsoft.com/office/powerpoint/2010/main" val="100810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a:bodyPr>
          <a:lstStyle/>
          <a:p>
            <a:pPr marL="0" indent="0">
              <a:buNone/>
            </a:pPr>
            <a:r>
              <a:rPr lang="en-US" sz="2000" dirty="0"/>
              <a:t>SPI slave nodes must be children of the SPI controller node.</a:t>
            </a:r>
          </a:p>
          <a:p>
            <a:pPr marL="0" indent="0">
              <a:buNone/>
            </a:pPr>
            <a:endParaRPr lang="en-US" sz="2000" dirty="0"/>
          </a:p>
          <a:p>
            <a:pPr marL="0" indent="0">
              <a:buNone/>
            </a:pPr>
            <a:r>
              <a:rPr lang="en-US" sz="2000" dirty="0"/>
              <a:t>In master mode, one or more slave nodes (up to the number of chip selects) can</a:t>
            </a:r>
          </a:p>
          <a:p>
            <a:pPr marL="0" indent="0">
              <a:buNone/>
            </a:pPr>
            <a:r>
              <a:rPr lang="en-US" sz="2000" dirty="0"/>
              <a:t>be present.</a:t>
            </a:r>
          </a:p>
          <a:p>
            <a:pPr marL="0" indent="0">
              <a:buNone/>
            </a:pPr>
            <a:endParaRPr lang="en-US" sz="2000" dirty="0"/>
          </a:p>
          <a:p>
            <a:pPr marL="0" indent="0">
              <a:buNone/>
            </a:pPr>
            <a:r>
              <a:rPr lang="en-US" sz="2000" dirty="0"/>
              <a:t>Required properties are:</a:t>
            </a:r>
          </a:p>
          <a:p>
            <a:pPr marL="0" indent="0">
              <a:buNone/>
            </a:pPr>
            <a:r>
              <a:rPr lang="en-US" sz="2000" dirty="0"/>
              <a:t>- compatible - Name of SPI device following generic names recommended practice.</a:t>
            </a:r>
          </a:p>
          <a:p>
            <a:pPr marL="0" indent="0">
              <a:buNone/>
            </a:pPr>
            <a:r>
              <a:rPr lang="en-US" sz="2000" dirty="0"/>
              <a:t>- reg - Chip select address of device.</a:t>
            </a:r>
          </a:p>
          <a:p>
            <a:pPr marL="0" indent="0">
              <a:buNone/>
            </a:pPr>
            <a:r>
              <a:rPr lang="en-US" sz="2000" dirty="0"/>
              <a:t>- </a:t>
            </a:r>
            <a:r>
              <a:rPr lang="en-US" sz="2000" dirty="0" err="1"/>
              <a:t>spi</a:t>
            </a:r>
            <a:r>
              <a:rPr lang="en-US" sz="2000" dirty="0"/>
              <a:t>-max-frequency - Maximum SPI clocking speed of device in Hz.</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Instantiating SPI Devices</a:t>
            </a:r>
          </a:p>
          <a:p>
            <a:pPr marL="0" indent="0" algn="ctr">
              <a:buNone/>
            </a:pPr>
            <a:r>
              <a:rPr lang="en-US" dirty="0"/>
              <a:t>Slave Node </a:t>
            </a:r>
            <a:r>
              <a:rPr lang="en-US" dirty="0" err="1"/>
              <a:t>Devicetree</a:t>
            </a:r>
            <a:r>
              <a:rPr lang="en-US" dirty="0"/>
              <a:t> Binding</a:t>
            </a:r>
            <a:endParaRPr lang="en-US" b="1" dirty="0"/>
          </a:p>
        </p:txBody>
      </p:sp>
    </p:spTree>
    <p:extLst>
      <p:ext uri="{BB962C8B-B14F-4D97-AF65-F5344CB8AC3E}">
        <p14:creationId xmlns:p14="http://schemas.microsoft.com/office/powerpoint/2010/main" val="39506801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fontScale="92500"/>
          </a:bodyPr>
          <a:lstStyle/>
          <a:p>
            <a:pPr marL="0" indent="0">
              <a:buNone/>
            </a:pPr>
            <a:r>
              <a:rPr lang="en-US" sz="2000" dirty="0"/>
              <a:t>All slave nodes can contain the following optional properties:</a:t>
            </a:r>
          </a:p>
          <a:p>
            <a:pPr marL="0" indent="0">
              <a:buNone/>
            </a:pPr>
            <a:r>
              <a:rPr lang="en-US" sz="2000" dirty="0"/>
              <a:t>- </a:t>
            </a:r>
            <a:r>
              <a:rPr lang="en-US" sz="2000" dirty="0" err="1"/>
              <a:t>spi-cpol</a:t>
            </a:r>
            <a:r>
              <a:rPr lang="en-US" sz="2000" dirty="0"/>
              <a:t> - Empty property indicating device requires inverse clock polarity (CPOL) mode.</a:t>
            </a:r>
          </a:p>
          <a:p>
            <a:pPr marL="0" indent="0">
              <a:buNone/>
            </a:pPr>
            <a:r>
              <a:rPr lang="en-US" sz="2000" dirty="0"/>
              <a:t>- </a:t>
            </a:r>
            <a:r>
              <a:rPr lang="en-US" sz="2000" dirty="0" err="1"/>
              <a:t>spi-cpha</a:t>
            </a:r>
            <a:r>
              <a:rPr lang="en-US" sz="2000" dirty="0"/>
              <a:t> - Empty property indicating device requires shifted clock phase (CPHA) mode.</a:t>
            </a:r>
          </a:p>
          <a:p>
            <a:pPr marL="0" indent="0">
              <a:buNone/>
            </a:pPr>
            <a:r>
              <a:rPr lang="en-US" sz="2000" dirty="0"/>
              <a:t>- </a:t>
            </a:r>
            <a:r>
              <a:rPr lang="en-US" sz="2000" dirty="0" err="1"/>
              <a:t>spi</a:t>
            </a:r>
            <a:r>
              <a:rPr lang="en-US" sz="2000" dirty="0"/>
              <a:t>-cs-high - Empty property indicating device requires chip select active high.</a:t>
            </a:r>
          </a:p>
          <a:p>
            <a:pPr marL="0" indent="0">
              <a:buNone/>
            </a:pPr>
            <a:r>
              <a:rPr lang="en-US" sz="2000" dirty="0"/>
              <a:t>- spi-3wire - Empty property indicating device requires 3-wire mode.</a:t>
            </a:r>
          </a:p>
          <a:p>
            <a:pPr marL="0" indent="0">
              <a:buNone/>
            </a:pPr>
            <a:r>
              <a:rPr lang="en-US" sz="2000" dirty="0"/>
              <a:t>- </a:t>
            </a:r>
            <a:r>
              <a:rPr lang="en-US" sz="2000" dirty="0" err="1"/>
              <a:t>spi</a:t>
            </a:r>
            <a:r>
              <a:rPr lang="en-US" sz="2000" dirty="0"/>
              <a:t>-</a:t>
            </a:r>
            <a:r>
              <a:rPr lang="en-US" sz="2000" dirty="0" err="1"/>
              <a:t>lsb</a:t>
            </a:r>
            <a:r>
              <a:rPr lang="en-US" sz="2000" dirty="0"/>
              <a:t>-first - Empty property indicating device requires LSB first mode.</a:t>
            </a:r>
          </a:p>
          <a:p>
            <a:pPr marL="0" indent="0">
              <a:buNone/>
            </a:pPr>
            <a:r>
              <a:rPr lang="en-US" sz="2000" dirty="0"/>
              <a:t>- </a:t>
            </a:r>
            <a:r>
              <a:rPr lang="en-US" sz="2000" dirty="0" err="1"/>
              <a:t>spi</a:t>
            </a:r>
            <a:r>
              <a:rPr lang="en-US" sz="2000" dirty="0"/>
              <a:t>-</a:t>
            </a:r>
            <a:r>
              <a:rPr lang="en-US" sz="2000" dirty="0" err="1"/>
              <a:t>tx</a:t>
            </a:r>
            <a:r>
              <a:rPr lang="en-US" sz="2000" dirty="0"/>
              <a:t>-bus-width - The bus width that is used for MOSI. Defaults to 1 if not present.</a:t>
            </a:r>
          </a:p>
          <a:p>
            <a:pPr marL="0" indent="0">
              <a:buNone/>
            </a:pPr>
            <a:r>
              <a:rPr lang="en-US" sz="2000" dirty="0"/>
              <a:t>- </a:t>
            </a:r>
            <a:r>
              <a:rPr lang="en-US" sz="2000" dirty="0" err="1"/>
              <a:t>spi</a:t>
            </a:r>
            <a:r>
              <a:rPr lang="en-US" sz="2000" dirty="0"/>
              <a:t>-</a:t>
            </a:r>
            <a:r>
              <a:rPr lang="en-US" sz="2000" dirty="0" err="1"/>
              <a:t>rx</a:t>
            </a:r>
            <a:r>
              <a:rPr lang="en-US" sz="2000" dirty="0"/>
              <a:t>-bus-width - The bus width that is used for MISO. Defaults to 1 if not present.</a:t>
            </a:r>
          </a:p>
          <a:p>
            <a:pPr marL="0" indent="0">
              <a:buNone/>
            </a:pPr>
            <a:r>
              <a:rPr lang="en-US" sz="2000" dirty="0"/>
              <a:t>- </a:t>
            </a:r>
            <a:r>
              <a:rPr lang="en-US" sz="2000" dirty="0" err="1"/>
              <a:t>spi</a:t>
            </a:r>
            <a:r>
              <a:rPr lang="en-US" sz="2000" dirty="0"/>
              <a:t>-</a:t>
            </a:r>
            <a:r>
              <a:rPr lang="en-US" sz="2000" dirty="0" err="1"/>
              <a:t>rx</a:t>
            </a:r>
            <a:r>
              <a:rPr lang="en-US" sz="2000" dirty="0"/>
              <a:t>-delay-us - Microsecond delay after a read transfer.</a:t>
            </a:r>
          </a:p>
          <a:p>
            <a:pPr marL="0" indent="0">
              <a:buNone/>
            </a:pPr>
            <a:r>
              <a:rPr lang="en-US" sz="2000" dirty="0"/>
              <a:t>- </a:t>
            </a:r>
            <a:r>
              <a:rPr lang="en-US" sz="2000" dirty="0" err="1"/>
              <a:t>spi</a:t>
            </a:r>
            <a:r>
              <a:rPr lang="en-US" sz="2000" dirty="0"/>
              <a:t>-</a:t>
            </a:r>
            <a:r>
              <a:rPr lang="en-US" sz="2000" dirty="0" err="1"/>
              <a:t>tx</a:t>
            </a:r>
            <a:r>
              <a:rPr lang="en-US" sz="2000" dirty="0"/>
              <a:t>-delay-us - Microsecond delay after a write transfer</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Instantiating SPI Devices</a:t>
            </a:r>
          </a:p>
          <a:p>
            <a:pPr marL="0" indent="0" algn="ctr">
              <a:buNone/>
            </a:pPr>
            <a:r>
              <a:rPr lang="en-US" dirty="0"/>
              <a:t>Slave Node </a:t>
            </a:r>
            <a:r>
              <a:rPr lang="en-US" dirty="0" err="1"/>
              <a:t>Devicetree</a:t>
            </a:r>
            <a:r>
              <a:rPr lang="en-US" dirty="0"/>
              <a:t> Binding</a:t>
            </a:r>
            <a:endParaRPr lang="en-US" b="1" dirty="0"/>
          </a:p>
        </p:txBody>
      </p:sp>
    </p:spTree>
    <p:extLst>
      <p:ext uri="{BB962C8B-B14F-4D97-AF65-F5344CB8AC3E}">
        <p14:creationId xmlns:p14="http://schemas.microsoft.com/office/powerpoint/2010/main" val="65421741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fontScale="70000" lnSpcReduction="20000"/>
          </a:bodyPr>
          <a:lstStyle/>
          <a:p>
            <a:pPr marL="0" indent="0">
              <a:buNone/>
            </a:pPr>
            <a:r>
              <a:rPr lang="en-US" sz="2000" b="1" dirty="0"/>
              <a:t>Example:</a:t>
            </a:r>
          </a:p>
          <a:p>
            <a:pPr marL="0" indent="0">
              <a:buNone/>
            </a:pPr>
            <a:r>
              <a:rPr lang="en-US" sz="2000" dirty="0"/>
              <a:t>&amp;spi1 {</a:t>
            </a:r>
          </a:p>
          <a:p>
            <a:pPr marL="0" indent="0">
              <a:buNone/>
            </a:pPr>
            <a:r>
              <a:rPr lang="en-US" sz="2000" dirty="0"/>
              <a:t>	#address-cells = &lt;1&gt;;</a:t>
            </a:r>
          </a:p>
          <a:p>
            <a:pPr marL="0" indent="0">
              <a:buNone/>
            </a:pPr>
            <a:r>
              <a:rPr lang="en-US" sz="2000" dirty="0"/>
              <a:t>	#size-cells = &lt;0&gt;;</a:t>
            </a:r>
          </a:p>
          <a:p>
            <a:pPr marL="0" indent="0">
              <a:buNone/>
            </a:pPr>
            <a:r>
              <a:rPr lang="en-US" sz="2000" dirty="0"/>
              <a:t>	status = "okay";</a:t>
            </a:r>
          </a:p>
          <a:p>
            <a:pPr marL="0" indent="0">
              <a:buNone/>
            </a:pPr>
            <a:r>
              <a:rPr lang="en-US" sz="2000" dirty="0"/>
              <a:t>	</a:t>
            </a:r>
            <a:r>
              <a:rPr lang="en-US" sz="2000" dirty="0" err="1"/>
              <a:t>pinctrl</a:t>
            </a:r>
            <a:r>
              <a:rPr lang="en-US" sz="2000" dirty="0"/>
              <a:t>-names = "default";</a:t>
            </a:r>
          </a:p>
          <a:p>
            <a:pPr marL="0" indent="0">
              <a:buNone/>
            </a:pPr>
            <a:r>
              <a:rPr lang="en-US" sz="2000" dirty="0"/>
              <a:t>	pinctrl-0 = &lt;&amp;spi1_pins&gt;;</a:t>
            </a:r>
          </a:p>
          <a:p>
            <a:pPr marL="0" indent="0">
              <a:buNone/>
            </a:pPr>
            <a:r>
              <a:rPr lang="en-US" sz="2000" dirty="0"/>
              <a:t>	myspi@0 {</a:t>
            </a:r>
          </a:p>
          <a:p>
            <a:pPr marL="0" indent="0">
              <a:buNone/>
            </a:pPr>
            <a:r>
              <a:rPr lang="en-US" sz="2000" dirty="0"/>
              <a:t>		compatible = "</a:t>
            </a:r>
            <a:r>
              <a:rPr lang="en-US" sz="2000" dirty="0" err="1"/>
              <a:t>mycompany,myspi</a:t>
            </a:r>
            <a:r>
              <a:rPr lang="en-US" sz="2000" dirty="0"/>
              <a:t>";</a:t>
            </a:r>
          </a:p>
          <a:p>
            <a:pPr marL="0" indent="0">
              <a:buNone/>
            </a:pPr>
            <a:r>
              <a:rPr lang="en-US" sz="2000" dirty="0"/>
              <a:t>		</a:t>
            </a:r>
            <a:r>
              <a:rPr lang="en-US" sz="2000" dirty="0" err="1"/>
              <a:t>spi</a:t>
            </a:r>
            <a:r>
              <a:rPr lang="en-US" sz="2000" dirty="0"/>
              <a:t>-max-frequency = &lt;2000000&gt;;</a:t>
            </a:r>
          </a:p>
          <a:p>
            <a:pPr marL="0" indent="0">
              <a:buNone/>
            </a:pPr>
            <a:r>
              <a:rPr lang="en-US" sz="2000" dirty="0"/>
              <a:t>		</a:t>
            </a:r>
            <a:r>
              <a:rPr lang="en-US" sz="2000" dirty="0" err="1"/>
              <a:t>spi-cpha</a:t>
            </a:r>
            <a:r>
              <a:rPr lang="en-US" sz="2000" dirty="0"/>
              <a:t>;</a:t>
            </a:r>
          </a:p>
          <a:p>
            <a:pPr marL="0" indent="0">
              <a:buNone/>
            </a:pPr>
            <a:r>
              <a:rPr lang="en-US" sz="2000" dirty="0"/>
              <a:t>		...</a:t>
            </a:r>
          </a:p>
          <a:p>
            <a:pPr marL="0" indent="0">
              <a:buNone/>
            </a:pPr>
            <a:r>
              <a:rPr lang="en-US" sz="2000" dirty="0"/>
              <a:t>		reg = &lt;0&gt;;</a:t>
            </a:r>
          </a:p>
          <a:p>
            <a:pPr marL="0" indent="0">
              <a:buNone/>
            </a:pPr>
            <a:r>
              <a:rPr lang="en-US" sz="2000" dirty="0"/>
              <a:t>	};</a:t>
            </a:r>
          </a:p>
          <a:p>
            <a:pPr marL="0" indent="0">
              <a:buNone/>
            </a:pPr>
            <a:r>
              <a:rPr lang="en-US" sz="2000" dirty="0"/>
              <a:t>...</a:t>
            </a:r>
          </a:p>
          <a:p>
            <a:pPr marL="0" indent="0">
              <a:buNone/>
            </a:pPr>
            <a:r>
              <a:rPr lang="en-US" sz="2000" dirty="0"/>
              <a:t>};</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Instantiating SPI Devices</a:t>
            </a:r>
          </a:p>
          <a:p>
            <a:pPr marL="0" indent="0" algn="ctr">
              <a:buNone/>
            </a:pPr>
            <a:r>
              <a:rPr lang="en-US" dirty="0"/>
              <a:t>Slave Node </a:t>
            </a:r>
            <a:r>
              <a:rPr lang="en-US" dirty="0" err="1"/>
              <a:t>Devicetree</a:t>
            </a:r>
            <a:r>
              <a:rPr lang="en-US" dirty="0"/>
              <a:t> Binding</a:t>
            </a:r>
            <a:endParaRPr lang="en-US" b="1" dirty="0"/>
          </a:p>
        </p:txBody>
      </p:sp>
    </p:spTree>
    <p:extLst>
      <p:ext uri="{BB962C8B-B14F-4D97-AF65-F5344CB8AC3E}">
        <p14:creationId xmlns:p14="http://schemas.microsoft.com/office/powerpoint/2010/main" val="15658305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fontScale="92500" lnSpcReduction="10000"/>
          </a:bodyPr>
          <a:lstStyle/>
          <a:p>
            <a:pPr marL="0" indent="0">
              <a:buNone/>
            </a:pPr>
            <a:r>
              <a:rPr lang="en-US" sz="2000" dirty="0"/>
              <a:t>struct </a:t>
            </a:r>
            <a:r>
              <a:rPr lang="en-US" sz="2000" dirty="0" err="1"/>
              <a:t>spi_board_info</a:t>
            </a:r>
            <a:r>
              <a:rPr lang="en-US" sz="2000" dirty="0"/>
              <a:t> {</a:t>
            </a:r>
          </a:p>
          <a:p>
            <a:pPr marL="0" indent="0">
              <a:buNone/>
            </a:pPr>
            <a:r>
              <a:rPr lang="en-US" sz="2000" dirty="0"/>
              <a:t>	char </a:t>
            </a:r>
            <a:r>
              <a:rPr lang="en-US" sz="2000" dirty="0" err="1"/>
              <a:t>modalias</a:t>
            </a:r>
            <a:r>
              <a:rPr lang="en-US" sz="2000" dirty="0"/>
              <a:t>;</a:t>
            </a:r>
          </a:p>
          <a:p>
            <a:pPr marL="0" indent="0">
              <a:buNone/>
            </a:pPr>
            <a:r>
              <a:rPr lang="en-US" sz="2000" dirty="0"/>
              <a:t>	const void * </a:t>
            </a:r>
            <a:r>
              <a:rPr lang="en-US" sz="2000" dirty="0" err="1"/>
              <a:t>platform_data</a:t>
            </a:r>
            <a:r>
              <a:rPr lang="en-US" sz="2000" dirty="0"/>
              <a:t>;</a:t>
            </a:r>
          </a:p>
          <a:p>
            <a:pPr marL="0" indent="0">
              <a:buNone/>
            </a:pPr>
            <a:r>
              <a:rPr lang="en-US" sz="2000" dirty="0"/>
              <a:t>	const struct </a:t>
            </a:r>
            <a:r>
              <a:rPr lang="en-US" sz="2000" dirty="0" err="1"/>
              <a:t>property_entry</a:t>
            </a:r>
            <a:r>
              <a:rPr lang="en-US" sz="2000" dirty="0"/>
              <a:t> * properties;</a:t>
            </a:r>
          </a:p>
          <a:p>
            <a:pPr marL="0" indent="0">
              <a:buNone/>
            </a:pPr>
            <a:r>
              <a:rPr lang="en-US" sz="2000" dirty="0"/>
              <a:t>	void * </a:t>
            </a:r>
            <a:r>
              <a:rPr lang="en-US" sz="2000" dirty="0" err="1"/>
              <a:t>controller_data</a:t>
            </a:r>
            <a:r>
              <a:rPr lang="en-US" sz="2000" dirty="0"/>
              <a:t>;</a:t>
            </a:r>
          </a:p>
          <a:p>
            <a:pPr marL="0" indent="0">
              <a:buNone/>
            </a:pPr>
            <a:r>
              <a:rPr lang="en-US" sz="2000" dirty="0"/>
              <a:t>	int </a:t>
            </a:r>
            <a:r>
              <a:rPr lang="en-US" sz="2000" dirty="0" err="1"/>
              <a:t>irq</a:t>
            </a:r>
            <a:r>
              <a:rPr lang="en-US" sz="2000" dirty="0"/>
              <a:t>;</a:t>
            </a:r>
          </a:p>
          <a:p>
            <a:pPr marL="0" indent="0">
              <a:buNone/>
            </a:pPr>
            <a:r>
              <a:rPr lang="en-US" sz="2000" dirty="0"/>
              <a:t>	u32 </a:t>
            </a:r>
            <a:r>
              <a:rPr lang="en-US" sz="2000" dirty="0" err="1"/>
              <a:t>max_speed_hz</a:t>
            </a:r>
            <a:r>
              <a:rPr lang="en-US" sz="2000" dirty="0"/>
              <a:t>;</a:t>
            </a:r>
          </a:p>
          <a:p>
            <a:pPr marL="0" indent="0">
              <a:buNone/>
            </a:pPr>
            <a:r>
              <a:rPr lang="en-US" sz="2000" dirty="0"/>
              <a:t>	u16 </a:t>
            </a:r>
            <a:r>
              <a:rPr lang="en-US" sz="2000" dirty="0" err="1"/>
              <a:t>bus_num</a:t>
            </a:r>
            <a:r>
              <a:rPr lang="en-US" sz="2000" dirty="0"/>
              <a:t>;</a:t>
            </a:r>
          </a:p>
          <a:p>
            <a:pPr marL="0" indent="0">
              <a:buNone/>
            </a:pPr>
            <a:r>
              <a:rPr lang="en-US" sz="2000" dirty="0"/>
              <a:t>	u16 </a:t>
            </a:r>
            <a:r>
              <a:rPr lang="en-US" sz="2000" dirty="0" err="1"/>
              <a:t>chip_select</a:t>
            </a:r>
            <a:r>
              <a:rPr lang="en-US" sz="2000" dirty="0"/>
              <a:t>;</a:t>
            </a:r>
          </a:p>
          <a:p>
            <a:pPr marL="0" indent="0">
              <a:buNone/>
            </a:pPr>
            <a:r>
              <a:rPr lang="en-US" sz="2000" dirty="0"/>
              <a:t>	u16 mode;</a:t>
            </a:r>
          </a:p>
          <a:p>
            <a:pPr marL="0" indent="0">
              <a:buNone/>
            </a:pPr>
            <a:r>
              <a:rPr lang="en-US" sz="2000" dirty="0"/>
              <a:t>};</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Instantiating SPI Devices</a:t>
            </a:r>
          </a:p>
          <a:p>
            <a:pPr marL="0" indent="0" algn="ctr">
              <a:buNone/>
            </a:pPr>
            <a:r>
              <a:rPr lang="en-US" dirty="0"/>
              <a:t>Platform Registration</a:t>
            </a:r>
            <a:endParaRPr lang="en-US" b="1" dirty="0"/>
          </a:p>
        </p:txBody>
      </p:sp>
    </p:spTree>
    <p:extLst>
      <p:ext uri="{BB962C8B-B14F-4D97-AF65-F5344CB8AC3E}">
        <p14:creationId xmlns:p14="http://schemas.microsoft.com/office/powerpoint/2010/main" val="2037620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fontScale="92500" lnSpcReduction="10000"/>
          </a:bodyPr>
          <a:lstStyle/>
          <a:p>
            <a:pPr marL="0" indent="0">
              <a:buNone/>
            </a:pPr>
            <a:r>
              <a:rPr lang="en-US" sz="2000" b="1" dirty="0"/>
              <a:t>Example:</a:t>
            </a:r>
          </a:p>
          <a:p>
            <a:pPr marL="0" indent="0">
              <a:buNone/>
            </a:pPr>
            <a:r>
              <a:rPr lang="en-US" sz="2000" dirty="0"/>
              <a:t>static struct </a:t>
            </a:r>
            <a:r>
              <a:rPr lang="en-US" sz="2000" dirty="0" err="1"/>
              <a:t>spi_board_info</a:t>
            </a:r>
            <a:r>
              <a:rPr lang="en-US" sz="2000" dirty="0"/>
              <a:t> </a:t>
            </a:r>
            <a:r>
              <a:rPr lang="en-US" sz="2000" dirty="0" err="1"/>
              <a:t>myspi_board_info</a:t>
            </a:r>
            <a:r>
              <a:rPr lang="en-US" sz="2000" dirty="0"/>
              <a:t>[] = {</a:t>
            </a:r>
          </a:p>
          <a:p>
            <a:pPr marL="0" indent="0">
              <a:buNone/>
            </a:pPr>
            <a:r>
              <a:rPr lang="en-US" sz="2000" dirty="0"/>
              <a:t> {</a:t>
            </a:r>
          </a:p>
          <a:p>
            <a:pPr marL="0" indent="0">
              <a:buNone/>
            </a:pPr>
            <a:r>
              <a:rPr lang="en-US" sz="2000" dirty="0"/>
              <a:t> 	.</a:t>
            </a:r>
            <a:r>
              <a:rPr lang="en-US" sz="2000" dirty="0" err="1"/>
              <a:t>modalias</a:t>
            </a:r>
            <a:r>
              <a:rPr lang="en-US" sz="2000" dirty="0"/>
              <a:t> = "</a:t>
            </a:r>
            <a:r>
              <a:rPr lang="en-US" sz="2000" dirty="0" err="1"/>
              <a:t>myspi</a:t>
            </a:r>
            <a:r>
              <a:rPr lang="en-US" sz="2000" dirty="0"/>
              <a:t>",</a:t>
            </a:r>
          </a:p>
          <a:p>
            <a:pPr marL="0" indent="0">
              <a:buNone/>
            </a:pPr>
            <a:r>
              <a:rPr lang="en-US" sz="2000" dirty="0"/>
              <a:t> 	.</a:t>
            </a:r>
            <a:r>
              <a:rPr lang="en-US" sz="2000" dirty="0" err="1"/>
              <a:t>platform_data</a:t>
            </a:r>
            <a:r>
              <a:rPr lang="en-US" sz="2000" dirty="0"/>
              <a:t> = &amp;</a:t>
            </a:r>
            <a:r>
              <a:rPr lang="en-US" sz="2000" dirty="0" err="1"/>
              <a:t>myspi_info</a:t>
            </a:r>
            <a:r>
              <a:rPr lang="en-US" sz="2000" dirty="0"/>
              <a:t>,</a:t>
            </a:r>
          </a:p>
          <a:p>
            <a:pPr marL="0" indent="0">
              <a:buNone/>
            </a:pPr>
            <a:r>
              <a:rPr lang="en-US" sz="2000" dirty="0"/>
              <a:t> 	.</a:t>
            </a:r>
            <a:r>
              <a:rPr lang="en-US" sz="2000" dirty="0" err="1"/>
              <a:t>irq</a:t>
            </a:r>
            <a:r>
              <a:rPr lang="en-US" sz="2000" dirty="0"/>
              <a:t> = MYIRQ,</a:t>
            </a:r>
          </a:p>
          <a:p>
            <a:pPr marL="0" indent="0">
              <a:buNone/>
            </a:pPr>
            <a:r>
              <a:rPr lang="en-US" sz="2000" dirty="0"/>
              <a:t>	 .</a:t>
            </a:r>
            <a:r>
              <a:rPr lang="en-US" sz="2000" dirty="0" err="1"/>
              <a:t>max_speed_hz</a:t>
            </a:r>
            <a:r>
              <a:rPr lang="en-US" sz="2000" dirty="0"/>
              <a:t> = 2000000,</a:t>
            </a:r>
          </a:p>
          <a:p>
            <a:pPr marL="0" indent="0">
              <a:buNone/>
            </a:pPr>
            <a:r>
              <a:rPr lang="en-US" sz="2000" dirty="0"/>
              <a:t> 	.</a:t>
            </a:r>
            <a:r>
              <a:rPr lang="en-US" sz="2000" dirty="0" err="1"/>
              <a:t>chip_select</a:t>
            </a:r>
            <a:r>
              <a:rPr lang="en-US" sz="2000" dirty="0"/>
              <a:t> = 2,</a:t>
            </a:r>
          </a:p>
          <a:p>
            <a:pPr marL="0" indent="0">
              <a:buNone/>
            </a:pPr>
            <a:r>
              <a:rPr lang="en-US" sz="2000" dirty="0"/>
              <a:t> 	…..</a:t>
            </a:r>
          </a:p>
          <a:p>
            <a:pPr marL="0" indent="0">
              <a:buNone/>
            </a:pPr>
            <a:r>
              <a:rPr lang="en-US" sz="2000" dirty="0"/>
              <a:t> 	},</a:t>
            </a:r>
          </a:p>
          <a:p>
            <a:pPr marL="0" indent="0">
              <a:buNone/>
            </a:pPr>
            <a:r>
              <a:rPr lang="en-US" sz="2000" dirty="0"/>
              <a:t>};</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Instantiating SPI Devices</a:t>
            </a:r>
          </a:p>
          <a:p>
            <a:pPr marL="0" indent="0" algn="ctr">
              <a:buNone/>
            </a:pPr>
            <a:r>
              <a:rPr lang="en-US" dirty="0"/>
              <a:t>Platform Registration</a:t>
            </a:r>
            <a:endParaRPr lang="en-US" b="1" dirty="0"/>
          </a:p>
        </p:txBody>
      </p:sp>
    </p:spTree>
    <p:extLst>
      <p:ext uri="{BB962C8B-B14F-4D97-AF65-F5344CB8AC3E}">
        <p14:creationId xmlns:p14="http://schemas.microsoft.com/office/powerpoint/2010/main" val="7344989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a:bodyPr>
          <a:lstStyle/>
          <a:p>
            <a:pPr marL="0" indent="0">
              <a:lnSpc>
                <a:spcPct val="115000"/>
              </a:lnSpc>
              <a:spcBef>
                <a:spcPts val="0"/>
              </a:spcBef>
              <a:buNone/>
              <a:tabLst>
                <a:tab pos="0" algn="l"/>
              </a:tabLst>
            </a:pPr>
            <a:r>
              <a:rPr lang="en-US" sz="2400" dirty="0"/>
              <a:t>What does </a:t>
            </a:r>
            <a:r>
              <a:rPr lang="en-US" sz="2400" dirty="0" err="1"/>
              <a:t>spidev</a:t>
            </a:r>
            <a:r>
              <a:rPr lang="en-US" sz="2400" dirty="0"/>
              <a:t> do?</a:t>
            </a:r>
          </a:p>
          <a:p>
            <a:pPr marL="0" indent="0">
              <a:lnSpc>
                <a:spcPct val="115000"/>
              </a:lnSpc>
              <a:spcBef>
                <a:spcPts val="0"/>
              </a:spcBef>
              <a:buNone/>
              <a:tabLst>
                <a:tab pos="0" algn="l"/>
              </a:tabLst>
            </a:pPr>
            <a:endParaRPr lang="en-US" sz="2400" dirty="0"/>
          </a:p>
          <a:p>
            <a:pPr>
              <a:lnSpc>
                <a:spcPct val="115000"/>
              </a:lnSpc>
              <a:spcBef>
                <a:spcPts val="0"/>
              </a:spcBef>
              <a:tabLst>
                <a:tab pos="0" algn="l"/>
              </a:tabLst>
            </a:pPr>
            <a:r>
              <a:rPr lang="en-US" sz="2533" dirty="0"/>
              <a:t>Passes data between user space and SPI controller</a:t>
            </a:r>
          </a:p>
          <a:p>
            <a:pPr>
              <a:lnSpc>
                <a:spcPct val="115000"/>
              </a:lnSpc>
              <a:spcBef>
                <a:spcPts val="0"/>
              </a:spcBef>
              <a:tabLst>
                <a:tab pos="0" algn="l"/>
              </a:tabLst>
            </a:pPr>
            <a:r>
              <a:rPr lang="en-US" sz="2533" dirty="0">
                <a:solidFill>
                  <a:srgbClr val="000000"/>
                </a:solidFill>
                <a:highlight>
                  <a:scrgbClr r="0" g="0" b="0">
                    <a:alpha val="0"/>
                  </a:scrgbClr>
                </a:highlight>
              </a:rPr>
              <a:t>Collects buffers for TX/RX from user space application</a:t>
            </a:r>
          </a:p>
          <a:p>
            <a:pPr>
              <a:lnSpc>
                <a:spcPct val="115000"/>
              </a:lnSpc>
              <a:spcBef>
                <a:spcPts val="0"/>
              </a:spcBef>
              <a:tabLst>
                <a:tab pos="0" algn="l"/>
              </a:tabLst>
            </a:pPr>
            <a:r>
              <a:rPr lang="en-US" sz="2533" dirty="0">
                <a:solidFill>
                  <a:srgbClr val="000000"/>
                </a:solidFill>
                <a:highlight>
                  <a:scrgbClr r="0" g="0" b="0">
                    <a:alpha val="0"/>
                  </a:scrgbClr>
                </a:highlight>
              </a:rPr>
              <a:t>Hands off buffers to SPI controller driver</a:t>
            </a:r>
          </a:p>
          <a:p>
            <a:pPr>
              <a:lnSpc>
                <a:spcPct val="115000"/>
              </a:lnSpc>
              <a:spcBef>
                <a:spcPts val="0"/>
              </a:spcBef>
              <a:tabLst>
                <a:tab pos="0" algn="l"/>
              </a:tabLst>
            </a:pPr>
            <a:r>
              <a:rPr lang="en-US" sz="2533" dirty="0">
                <a:solidFill>
                  <a:srgbClr val="000000"/>
                </a:solidFill>
                <a:highlight>
                  <a:scrgbClr r="0" g="0" b="0">
                    <a:alpha val="0"/>
                  </a:scrgbClr>
                </a:highlight>
              </a:rPr>
              <a:t>Returns to user space when transfer is complete</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User space tools</a:t>
            </a:r>
          </a:p>
          <a:p>
            <a:pPr marL="0" indent="0" algn="ctr">
              <a:buNone/>
            </a:pPr>
            <a:r>
              <a:rPr lang="en-US" dirty="0" err="1"/>
              <a:t>spidev</a:t>
            </a:r>
            <a:endParaRPr lang="en-US" b="1" dirty="0"/>
          </a:p>
        </p:txBody>
      </p:sp>
    </p:spTree>
    <p:extLst>
      <p:ext uri="{BB962C8B-B14F-4D97-AF65-F5344CB8AC3E}">
        <p14:creationId xmlns:p14="http://schemas.microsoft.com/office/powerpoint/2010/main" val="36950379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a:bodyPr>
          <a:lstStyle/>
          <a:p>
            <a:pPr marL="0" lvl="0" indent="0">
              <a:lnSpc>
                <a:spcPct val="115000"/>
              </a:lnSpc>
              <a:spcBef>
                <a:spcPts val="0"/>
              </a:spcBef>
              <a:buNone/>
              <a:tabLst>
                <a:tab pos="0" algn="l"/>
              </a:tabLst>
            </a:pPr>
            <a:r>
              <a:rPr lang="en-US" sz="2800" dirty="0"/>
              <a:t>When should </a:t>
            </a:r>
            <a:r>
              <a:rPr lang="en-US" sz="2800" dirty="0" err="1"/>
              <a:t>spidev</a:t>
            </a:r>
            <a:r>
              <a:rPr lang="en-US" sz="2800" dirty="0"/>
              <a:t> be used?</a:t>
            </a:r>
          </a:p>
          <a:p>
            <a:pPr marL="0" lvl="0" indent="0">
              <a:lnSpc>
                <a:spcPct val="115000"/>
              </a:lnSpc>
              <a:spcBef>
                <a:spcPts val="0"/>
              </a:spcBef>
              <a:buNone/>
              <a:tabLst>
                <a:tab pos="0" algn="l"/>
              </a:tabLst>
            </a:pPr>
            <a:endParaRPr lang="en-US" sz="2800" dirty="0"/>
          </a:p>
          <a:p>
            <a:pPr lvl="0">
              <a:lnSpc>
                <a:spcPct val="115000"/>
              </a:lnSpc>
              <a:spcBef>
                <a:spcPts val="0"/>
              </a:spcBef>
              <a:tabLst>
                <a:tab pos="0" algn="l"/>
              </a:tabLst>
            </a:pPr>
            <a:r>
              <a:rPr lang="en-US" sz="2400" u="sng" dirty="0"/>
              <a:t>Prototyping</a:t>
            </a:r>
            <a:r>
              <a:rPr lang="en-US" sz="2400" dirty="0"/>
              <a:t> in an environment that's not crash-prone; stray pointers in user space won't normally bring down any Linux system.</a:t>
            </a:r>
          </a:p>
          <a:p>
            <a:pPr lvl="0">
              <a:lnSpc>
                <a:spcPct val="115000"/>
              </a:lnSpc>
              <a:spcBef>
                <a:spcPts val="0"/>
              </a:spcBef>
              <a:tabLst>
                <a:tab pos="0" algn="l"/>
              </a:tabLst>
            </a:pPr>
            <a:r>
              <a:rPr lang="en-US" sz="2400" dirty="0"/>
              <a:t>Developing simple protocols used to talk to microcontrollers acting as SPI slaves, which you may need to change quite often.</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User space tools</a:t>
            </a:r>
          </a:p>
          <a:p>
            <a:pPr marL="0" indent="0" algn="ctr">
              <a:buNone/>
            </a:pPr>
            <a:r>
              <a:rPr lang="en-US" dirty="0" err="1"/>
              <a:t>spidev</a:t>
            </a:r>
            <a:endParaRPr lang="en-US" b="1" dirty="0"/>
          </a:p>
        </p:txBody>
      </p:sp>
      <p:sp>
        <p:nvSpPr>
          <p:cNvPr id="3" name="Rectangle 2">
            <a:extLst>
              <a:ext uri="{FF2B5EF4-FFF2-40B4-BE49-F238E27FC236}">
                <a16:creationId xmlns:a16="http://schemas.microsoft.com/office/drawing/2014/main" id="{49060BAC-D791-4578-9129-A52E572120C7}"/>
              </a:ext>
            </a:extLst>
          </p:cNvPr>
          <p:cNvSpPr/>
          <p:nvPr/>
        </p:nvSpPr>
        <p:spPr>
          <a:xfrm>
            <a:off x="3275576" y="5188470"/>
            <a:ext cx="5424434" cy="392159"/>
          </a:xfrm>
          <a:prstGeom prst="rect">
            <a:avLst/>
          </a:prstGeom>
        </p:spPr>
        <p:txBody>
          <a:bodyPr wrap="none">
            <a:spAutoFit/>
          </a:bodyPr>
          <a:lstStyle/>
          <a:p>
            <a:pPr lvl="0">
              <a:lnSpc>
                <a:spcPct val="115000"/>
              </a:lnSpc>
              <a:spcBef>
                <a:spcPts val="1599"/>
              </a:spcBef>
              <a:tabLst>
                <a:tab pos="0" algn="l"/>
              </a:tabLst>
            </a:pPr>
            <a:r>
              <a:rPr lang="en-US" dirty="0">
                <a:hlinkClick r:id="rId2"/>
              </a:rPr>
              <a:t>https://www.kernel.org/doc/Documentation/spi/spidev</a:t>
            </a:r>
            <a:endParaRPr lang="en-US" dirty="0"/>
          </a:p>
        </p:txBody>
      </p:sp>
    </p:spTree>
    <p:extLst>
      <p:ext uri="{BB962C8B-B14F-4D97-AF65-F5344CB8AC3E}">
        <p14:creationId xmlns:p14="http://schemas.microsoft.com/office/powerpoint/2010/main" val="23274584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a:bodyPr>
          <a:lstStyle/>
          <a:p>
            <a:pPr marL="0" lvl="0" indent="0">
              <a:lnSpc>
                <a:spcPct val="115000"/>
              </a:lnSpc>
              <a:spcBef>
                <a:spcPts val="0"/>
              </a:spcBef>
              <a:buNone/>
              <a:tabLst>
                <a:tab pos="0" algn="l"/>
              </a:tabLst>
            </a:pPr>
            <a:r>
              <a:rPr lang="en-US" sz="3200" dirty="0"/>
              <a:t>When should </a:t>
            </a:r>
            <a:r>
              <a:rPr lang="en-US" sz="3200" dirty="0" err="1"/>
              <a:t>spidev</a:t>
            </a:r>
            <a:r>
              <a:rPr lang="en-US" sz="3200" dirty="0"/>
              <a:t> </a:t>
            </a:r>
            <a:r>
              <a:rPr lang="en-US" sz="3200" dirty="0">
                <a:solidFill>
                  <a:srgbClr val="FF0000"/>
                </a:solidFill>
              </a:rPr>
              <a:t>NOT</a:t>
            </a:r>
            <a:r>
              <a:rPr lang="en-US" sz="3200" dirty="0"/>
              <a:t> be used?</a:t>
            </a:r>
          </a:p>
          <a:p>
            <a:pPr>
              <a:lnSpc>
                <a:spcPct val="115000"/>
              </a:lnSpc>
              <a:spcBef>
                <a:spcPts val="1599"/>
              </a:spcBef>
              <a:buClr>
                <a:srgbClr val="000000"/>
              </a:buClr>
              <a:buSzPct val="100000"/>
              <a:tabLst>
                <a:tab pos="0" algn="l"/>
              </a:tabLst>
            </a:pPr>
            <a:r>
              <a:rPr lang="en-US" sz="2800" dirty="0"/>
              <a:t>Of course there are drivers that can never be written in user space, because they need to access kernel interfaces (such as IRQ handlers or other layers of the driver stack) that are not accessible to user space.</a:t>
            </a:r>
          </a:p>
          <a:p>
            <a:pPr marL="0" indent="0">
              <a:lnSpc>
                <a:spcPct val="115000"/>
              </a:lnSpc>
              <a:spcBef>
                <a:spcPts val="1599"/>
              </a:spcBef>
              <a:buClr>
                <a:srgbClr val="000000"/>
              </a:buClr>
              <a:buSzPct val="100000"/>
              <a:buNone/>
              <a:tabLst>
                <a:tab pos="0" algn="l"/>
              </a:tabLst>
            </a:pPr>
            <a:endParaRPr lang="en-US" sz="2800" dirty="0"/>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User space tools</a:t>
            </a:r>
          </a:p>
          <a:p>
            <a:pPr marL="0" indent="0" algn="ctr">
              <a:buNone/>
            </a:pPr>
            <a:r>
              <a:rPr lang="en-US" dirty="0" err="1"/>
              <a:t>spidev</a:t>
            </a:r>
            <a:endParaRPr lang="en-US" b="1" dirty="0"/>
          </a:p>
        </p:txBody>
      </p:sp>
      <p:sp>
        <p:nvSpPr>
          <p:cNvPr id="3" name="Rectangle 2">
            <a:extLst>
              <a:ext uri="{FF2B5EF4-FFF2-40B4-BE49-F238E27FC236}">
                <a16:creationId xmlns:a16="http://schemas.microsoft.com/office/drawing/2014/main" id="{49060BAC-D791-4578-9129-A52E572120C7}"/>
              </a:ext>
            </a:extLst>
          </p:cNvPr>
          <p:cNvSpPr/>
          <p:nvPr/>
        </p:nvSpPr>
        <p:spPr>
          <a:xfrm>
            <a:off x="3275576" y="5188470"/>
            <a:ext cx="5424434" cy="392159"/>
          </a:xfrm>
          <a:prstGeom prst="rect">
            <a:avLst/>
          </a:prstGeom>
        </p:spPr>
        <p:txBody>
          <a:bodyPr wrap="none">
            <a:spAutoFit/>
          </a:bodyPr>
          <a:lstStyle/>
          <a:p>
            <a:pPr lvl="0">
              <a:lnSpc>
                <a:spcPct val="115000"/>
              </a:lnSpc>
              <a:spcBef>
                <a:spcPts val="1599"/>
              </a:spcBef>
              <a:tabLst>
                <a:tab pos="0" algn="l"/>
              </a:tabLst>
            </a:pPr>
            <a:r>
              <a:rPr lang="en-US" dirty="0">
                <a:hlinkClick r:id="rId2"/>
              </a:rPr>
              <a:t>https://www.kernel.org/doc/Documentation/spi/spidev</a:t>
            </a:r>
            <a:endParaRPr lang="en-US" dirty="0"/>
          </a:p>
        </p:txBody>
      </p:sp>
    </p:spTree>
    <p:extLst>
      <p:ext uri="{BB962C8B-B14F-4D97-AF65-F5344CB8AC3E}">
        <p14:creationId xmlns:p14="http://schemas.microsoft.com/office/powerpoint/2010/main" val="27869847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fontScale="70000" lnSpcReduction="20000"/>
          </a:bodyPr>
          <a:lstStyle/>
          <a:p>
            <a:pPr marL="0" lvl="0" indent="0">
              <a:lnSpc>
                <a:spcPct val="115000"/>
              </a:lnSpc>
              <a:spcBef>
                <a:spcPts val="0"/>
              </a:spcBef>
              <a:buNone/>
              <a:tabLst>
                <a:tab pos="0" algn="l"/>
              </a:tabLst>
            </a:pPr>
            <a:r>
              <a:rPr lang="en-US" sz="3200" dirty="0"/>
              <a:t>SPI devices have a limited user space API, supporting basic half-duplex </a:t>
            </a:r>
            <a:r>
              <a:rPr lang="en-US" sz="3200" b="1" dirty="0"/>
              <a:t>read() </a:t>
            </a:r>
            <a:r>
              <a:rPr lang="en-US" sz="3200" dirty="0"/>
              <a:t>and </a:t>
            </a:r>
            <a:r>
              <a:rPr lang="en-US" sz="3200" b="1" dirty="0"/>
              <a:t>write() </a:t>
            </a:r>
            <a:r>
              <a:rPr lang="en-US" sz="3200" dirty="0"/>
              <a:t>access to SPI slave devices. Using </a:t>
            </a:r>
            <a:r>
              <a:rPr lang="en-US" sz="3200" b="1" dirty="0" err="1"/>
              <a:t>ioctl</a:t>
            </a:r>
            <a:r>
              <a:rPr lang="en-US" sz="3200" b="1" dirty="0"/>
              <a:t>() </a:t>
            </a:r>
            <a:r>
              <a:rPr lang="en-US" sz="3200" dirty="0"/>
              <a:t>requests, full duplex transfers and device I/O configuration are also available.</a:t>
            </a:r>
          </a:p>
          <a:p>
            <a:pPr marL="0" lvl="0" indent="0">
              <a:lnSpc>
                <a:spcPct val="115000"/>
              </a:lnSpc>
              <a:spcBef>
                <a:spcPts val="0"/>
              </a:spcBef>
              <a:buNone/>
              <a:tabLst>
                <a:tab pos="0" algn="l"/>
              </a:tabLst>
            </a:pPr>
            <a:endParaRPr lang="en-US" sz="3200" dirty="0"/>
          </a:p>
          <a:p>
            <a:pPr marL="0" lvl="0" indent="0">
              <a:lnSpc>
                <a:spcPct val="115000"/>
              </a:lnSpc>
              <a:spcBef>
                <a:spcPts val="0"/>
              </a:spcBef>
              <a:buNone/>
              <a:tabLst>
                <a:tab pos="0" algn="l"/>
              </a:tabLst>
            </a:pPr>
            <a:r>
              <a:rPr lang="en-US" sz="3200" dirty="0"/>
              <a:t>Required header files:</a:t>
            </a:r>
          </a:p>
          <a:p>
            <a:pPr marL="0" lvl="0" indent="0">
              <a:lnSpc>
                <a:spcPct val="115000"/>
              </a:lnSpc>
              <a:spcBef>
                <a:spcPts val="0"/>
              </a:spcBef>
              <a:buNone/>
              <a:tabLst>
                <a:tab pos="0" algn="l"/>
              </a:tabLst>
            </a:pPr>
            <a:r>
              <a:rPr lang="en-US" sz="3200" dirty="0"/>
              <a:t>#include &lt;</a:t>
            </a:r>
            <a:r>
              <a:rPr lang="en-US" sz="3200" dirty="0" err="1"/>
              <a:t>fcntl.h</a:t>
            </a:r>
            <a:r>
              <a:rPr lang="en-US" sz="3200" dirty="0"/>
              <a:t>&gt;</a:t>
            </a:r>
          </a:p>
          <a:p>
            <a:pPr marL="0" lvl="0" indent="0">
              <a:lnSpc>
                <a:spcPct val="115000"/>
              </a:lnSpc>
              <a:spcBef>
                <a:spcPts val="0"/>
              </a:spcBef>
              <a:buNone/>
              <a:tabLst>
                <a:tab pos="0" algn="l"/>
              </a:tabLst>
            </a:pPr>
            <a:r>
              <a:rPr lang="en-US" sz="3200" dirty="0"/>
              <a:t>#include &lt;</a:t>
            </a:r>
            <a:r>
              <a:rPr lang="en-US" sz="3200" dirty="0" err="1"/>
              <a:t>unistd.h</a:t>
            </a:r>
            <a:r>
              <a:rPr lang="en-US" sz="3200" dirty="0"/>
              <a:t>&gt;</a:t>
            </a:r>
          </a:p>
          <a:p>
            <a:pPr marL="0" lvl="0" indent="0">
              <a:lnSpc>
                <a:spcPct val="115000"/>
              </a:lnSpc>
              <a:spcBef>
                <a:spcPts val="0"/>
              </a:spcBef>
              <a:buNone/>
              <a:tabLst>
                <a:tab pos="0" algn="l"/>
              </a:tabLst>
            </a:pPr>
            <a:r>
              <a:rPr lang="en-US" sz="3200" dirty="0"/>
              <a:t>#include &lt;sys/</a:t>
            </a:r>
            <a:r>
              <a:rPr lang="en-US" sz="3200" dirty="0" err="1"/>
              <a:t>ioctl.h</a:t>
            </a:r>
            <a:r>
              <a:rPr lang="en-US" sz="3200" dirty="0"/>
              <a:t>&gt;</a:t>
            </a:r>
          </a:p>
          <a:p>
            <a:pPr marL="0" lvl="0" indent="0">
              <a:lnSpc>
                <a:spcPct val="115000"/>
              </a:lnSpc>
              <a:spcBef>
                <a:spcPts val="0"/>
              </a:spcBef>
              <a:buNone/>
              <a:tabLst>
                <a:tab pos="0" algn="l"/>
              </a:tabLst>
            </a:pPr>
            <a:r>
              <a:rPr lang="en-US" sz="3200" dirty="0"/>
              <a:t>#include &lt;</a:t>
            </a:r>
            <a:r>
              <a:rPr lang="en-US" sz="3200" dirty="0" err="1"/>
              <a:t>linux</a:t>
            </a:r>
            <a:r>
              <a:rPr lang="en-US" sz="3200" dirty="0"/>
              <a:t>/</a:t>
            </a:r>
            <a:r>
              <a:rPr lang="en-US" sz="3200" dirty="0" err="1"/>
              <a:t>types.h</a:t>
            </a:r>
            <a:r>
              <a:rPr lang="en-US" sz="3200" dirty="0"/>
              <a:t>&gt;</a:t>
            </a:r>
          </a:p>
          <a:p>
            <a:pPr marL="0" lvl="0" indent="0">
              <a:lnSpc>
                <a:spcPct val="115000"/>
              </a:lnSpc>
              <a:spcBef>
                <a:spcPts val="0"/>
              </a:spcBef>
              <a:buNone/>
              <a:tabLst>
                <a:tab pos="0" algn="l"/>
              </a:tabLst>
            </a:pPr>
            <a:r>
              <a:rPr lang="en-US" sz="3200" dirty="0"/>
              <a:t>#include &lt;</a:t>
            </a:r>
            <a:r>
              <a:rPr lang="en-US" sz="3200" dirty="0" err="1"/>
              <a:t>linux</a:t>
            </a:r>
            <a:r>
              <a:rPr lang="en-US" sz="3200" dirty="0"/>
              <a:t>/</a:t>
            </a:r>
            <a:r>
              <a:rPr lang="en-US" sz="3200" dirty="0" err="1"/>
              <a:t>spi</a:t>
            </a:r>
            <a:r>
              <a:rPr lang="en-US" sz="3200" dirty="0"/>
              <a:t>/</a:t>
            </a:r>
            <a:r>
              <a:rPr lang="en-US" sz="3200" dirty="0" err="1"/>
              <a:t>spidev.h</a:t>
            </a:r>
            <a:r>
              <a:rPr lang="en-US" sz="3200" dirty="0"/>
              <a:t>&gt;</a:t>
            </a:r>
            <a:endParaRPr lang="en-US" sz="2800" dirty="0"/>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User space tools</a:t>
            </a:r>
          </a:p>
          <a:p>
            <a:pPr marL="0" indent="0" algn="ctr">
              <a:buNone/>
            </a:pPr>
            <a:r>
              <a:rPr lang="en-US" dirty="0" err="1"/>
              <a:t>spidev</a:t>
            </a:r>
            <a:endParaRPr lang="en-US" b="1" dirty="0"/>
          </a:p>
        </p:txBody>
      </p:sp>
    </p:spTree>
    <p:extLst>
      <p:ext uri="{BB962C8B-B14F-4D97-AF65-F5344CB8AC3E}">
        <p14:creationId xmlns:p14="http://schemas.microsoft.com/office/powerpoint/2010/main" val="16055540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fontScale="70000" lnSpcReduction="20000"/>
          </a:bodyPr>
          <a:lstStyle/>
          <a:p>
            <a:pPr marL="0" lvl="0" indent="0">
              <a:lnSpc>
                <a:spcPct val="115000"/>
              </a:lnSpc>
              <a:spcBef>
                <a:spcPts val="0"/>
              </a:spcBef>
              <a:buNone/>
              <a:tabLst>
                <a:tab pos="0" algn="l"/>
              </a:tabLst>
            </a:pPr>
            <a:r>
              <a:rPr lang="en-US" sz="3200" dirty="0"/>
              <a:t>The </a:t>
            </a:r>
            <a:r>
              <a:rPr lang="en-US" sz="3200" dirty="0" err="1"/>
              <a:t>sysfs</a:t>
            </a:r>
            <a:r>
              <a:rPr lang="en-US" sz="3200" dirty="0"/>
              <a:t> node for the SPI device will include a child device node with a “dev” attribute that will be understood by </a:t>
            </a:r>
            <a:r>
              <a:rPr lang="en-US" sz="3200" dirty="0" err="1"/>
              <a:t>udev</a:t>
            </a:r>
            <a:r>
              <a:rPr lang="en-US" sz="3200" dirty="0"/>
              <a:t> or </a:t>
            </a:r>
            <a:r>
              <a:rPr lang="en-US" sz="3200" dirty="0" err="1"/>
              <a:t>mdev</a:t>
            </a:r>
            <a:r>
              <a:rPr lang="en-US" sz="3200" dirty="0"/>
              <a:t>. </a:t>
            </a:r>
          </a:p>
          <a:p>
            <a:pPr marL="0" lvl="0" indent="0">
              <a:lnSpc>
                <a:spcPct val="115000"/>
              </a:lnSpc>
              <a:spcBef>
                <a:spcPts val="0"/>
              </a:spcBef>
              <a:buNone/>
              <a:tabLst>
                <a:tab pos="0" algn="l"/>
              </a:tabLst>
            </a:pPr>
            <a:endParaRPr lang="en-US" sz="3200" dirty="0"/>
          </a:p>
          <a:p>
            <a:pPr marL="0" lvl="0" indent="0">
              <a:lnSpc>
                <a:spcPct val="115000"/>
              </a:lnSpc>
              <a:spcBef>
                <a:spcPts val="0"/>
              </a:spcBef>
              <a:buNone/>
              <a:tabLst>
                <a:tab pos="0" algn="l"/>
              </a:tabLst>
            </a:pPr>
            <a:r>
              <a:rPr lang="en-US" sz="3200" dirty="0"/>
              <a:t>For a SPI device with chip select C on bus B, you should see:</a:t>
            </a:r>
          </a:p>
          <a:p>
            <a:pPr>
              <a:lnSpc>
                <a:spcPct val="115000"/>
              </a:lnSpc>
              <a:spcBef>
                <a:spcPts val="0"/>
              </a:spcBef>
              <a:tabLst>
                <a:tab pos="0" algn="l"/>
              </a:tabLst>
            </a:pPr>
            <a:r>
              <a:rPr lang="en-US" sz="3200" b="1" dirty="0"/>
              <a:t>/dev/</a:t>
            </a:r>
            <a:r>
              <a:rPr lang="en-US" sz="3200" b="1" dirty="0" err="1"/>
              <a:t>spidevB.C</a:t>
            </a:r>
            <a:r>
              <a:rPr lang="en-US" sz="3200" b="1" dirty="0"/>
              <a:t> </a:t>
            </a:r>
            <a:r>
              <a:rPr lang="en-US" sz="3200" dirty="0"/>
              <a:t>- character special device, major number 153 with a dynamically chosen minor device number.</a:t>
            </a:r>
          </a:p>
          <a:p>
            <a:pPr>
              <a:lnSpc>
                <a:spcPct val="115000"/>
              </a:lnSpc>
              <a:spcBef>
                <a:spcPts val="0"/>
              </a:spcBef>
              <a:tabLst>
                <a:tab pos="0" algn="l"/>
              </a:tabLst>
            </a:pPr>
            <a:r>
              <a:rPr lang="en-US" sz="3200" b="1" dirty="0"/>
              <a:t>/sys/devices/…/</a:t>
            </a:r>
            <a:r>
              <a:rPr lang="en-US" sz="3200" b="1" dirty="0" err="1"/>
              <a:t>spiB.C</a:t>
            </a:r>
            <a:r>
              <a:rPr lang="en-US" sz="3200" b="1" dirty="0"/>
              <a:t> </a:t>
            </a:r>
            <a:r>
              <a:rPr lang="en-US" sz="3200" dirty="0"/>
              <a:t>- SPI device node will be a child of its SPI master controller.</a:t>
            </a:r>
          </a:p>
          <a:p>
            <a:pPr>
              <a:lnSpc>
                <a:spcPct val="115000"/>
              </a:lnSpc>
              <a:spcBef>
                <a:spcPts val="0"/>
              </a:spcBef>
              <a:tabLst>
                <a:tab pos="0" algn="l"/>
              </a:tabLst>
            </a:pPr>
            <a:r>
              <a:rPr lang="en-US" sz="3200" b="1" dirty="0"/>
              <a:t>/sys/class/</a:t>
            </a:r>
            <a:r>
              <a:rPr lang="en-US" sz="3200" b="1" dirty="0" err="1"/>
              <a:t>spidev</a:t>
            </a:r>
            <a:r>
              <a:rPr lang="en-US" sz="3200" b="1" dirty="0"/>
              <a:t>/</a:t>
            </a:r>
            <a:r>
              <a:rPr lang="en-US" sz="3200" b="1" dirty="0" err="1"/>
              <a:t>spidevB.C</a:t>
            </a:r>
            <a:r>
              <a:rPr lang="en-US" sz="3200" b="1" dirty="0"/>
              <a:t> </a:t>
            </a:r>
            <a:r>
              <a:rPr lang="en-US" sz="3200" dirty="0"/>
              <a:t>- created when the “</a:t>
            </a:r>
            <a:r>
              <a:rPr lang="en-US" sz="3200" dirty="0" err="1"/>
              <a:t>spidev</a:t>
            </a:r>
            <a:r>
              <a:rPr lang="en-US" sz="3200" dirty="0"/>
              <a:t>” driver binds to that device. </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User space tools</a:t>
            </a:r>
          </a:p>
          <a:p>
            <a:pPr marL="0" indent="0" algn="ctr">
              <a:buNone/>
            </a:pPr>
            <a:r>
              <a:rPr lang="en-US" dirty="0" err="1"/>
              <a:t>spidev</a:t>
            </a:r>
            <a:endParaRPr lang="en-US" b="1" dirty="0"/>
          </a:p>
        </p:txBody>
      </p:sp>
    </p:spTree>
    <p:extLst>
      <p:ext uri="{BB962C8B-B14F-4D97-AF65-F5344CB8AC3E}">
        <p14:creationId xmlns:p14="http://schemas.microsoft.com/office/powerpoint/2010/main" val="322992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Example I2C Hardware</a:t>
            </a:r>
          </a:p>
        </p:txBody>
      </p:sp>
      <p:pic>
        <p:nvPicPr>
          <p:cNvPr id="4" name="Content Placeholder 3">
            <a:extLst>
              <a:ext uri="{FF2B5EF4-FFF2-40B4-BE49-F238E27FC236}">
                <a16:creationId xmlns:a16="http://schemas.microsoft.com/office/drawing/2014/main" id="{F02820F2-3BC1-40A9-A5A0-CD170575C528}"/>
              </a:ext>
            </a:extLst>
          </p:cNvPr>
          <p:cNvPicPr>
            <a:picLocks noGrp="1" noChangeAspect="1"/>
          </p:cNvPicPr>
          <p:nvPr>
            <p:ph idx="1"/>
          </p:nvPr>
        </p:nvPicPr>
        <p:blipFill>
          <a:blip r:embed="rId2">
            <a:lum/>
            <a:alphaModFix/>
          </a:blip>
          <a:srcRect/>
          <a:stretch>
            <a:fillRect/>
          </a:stretch>
        </p:blipFill>
        <p:spPr>
          <a:xfrm>
            <a:off x="810139" y="1934889"/>
            <a:ext cx="5285861" cy="2988222"/>
          </a:xfrm>
          <a:prstGeom prst="rect">
            <a:avLst/>
          </a:prstGeom>
          <a:noFill/>
          <a:ln>
            <a:noFill/>
          </a:ln>
        </p:spPr>
      </p:pic>
      <p:pic>
        <p:nvPicPr>
          <p:cNvPr id="5" name="Picture 4">
            <a:extLst>
              <a:ext uri="{FF2B5EF4-FFF2-40B4-BE49-F238E27FC236}">
                <a16:creationId xmlns:a16="http://schemas.microsoft.com/office/drawing/2014/main" id="{B360B5BE-B9EB-402D-B6FC-9893F5B66E44}"/>
              </a:ext>
            </a:extLst>
          </p:cNvPr>
          <p:cNvPicPr>
            <a:picLocks noChangeAspect="1"/>
          </p:cNvPicPr>
          <p:nvPr/>
        </p:nvPicPr>
        <p:blipFill>
          <a:blip r:embed="rId3">
            <a:lum/>
            <a:alphaModFix/>
          </a:blip>
          <a:srcRect/>
          <a:stretch>
            <a:fillRect/>
          </a:stretch>
        </p:blipFill>
        <p:spPr>
          <a:xfrm>
            <a:off x="6604024" y="2453871"/>
            <a:ext cx="4255200" cy="2469240"/>
          </a:xfrm>
          <a:prstGeom prst="rect">
            <a:avLst/>
          </a:prstGeom>
          <a:noFill/>
          <a:ln>
            <a:noFill/>
          </a:ln>
        </p:spPr>
      </p:pic>
    </p:spTree>
    <p:extLst>
      <p:ext uri="{BB962C8B-B14F-4D97-AF65-F5344CB8AC3E}">
        <p14:creationId xmlns:p14="http://schemas.microsoft.com/office/powerpoint/2010/main" val="29133715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fontScale="77500" lnSpcReduction="20000"/>
          </a:bodyPr>
          <a:lstStyle/>
          <a:p>
            <a:pPr marL="0" lvl="0" indent="0">
              <a:lnSpc>
                <a:spcPct val="115000"/>
              </a:lnSpc>
              <a:spcBef>
                <a:spcPts val="0"/>
              </a:spcBef>
              <a:buNone/>
              <a:tabLst>
                <a:tab pos="0" algn="l"/>
              </a:tabLst>
            </a:pPr>
            <a:r>
              <a:rPr lang="en-US" sz="3200" dirty="0"/>
              <a:t>Normal </a:t>
            </a:r>
            <a:r>
              <a:rPr lang="en-US" sz="3200" b="1" dirty="0"/>
              <a:t>open()</a:t>
            </a:r>
            <a:r>
              <a:rPr lang="en-US" sz="3200" dirty="0"/>
              <a:t> and </a:t>
            </a:r>
            <a:r>
              <a:rPr lang="en-US" sz="3200" b="1" dirty="0"/>
              <a:t>close() </a:t>
            </a:r>
            <a:r>
              <a:rPr lang="en-US" sz="3200" dirty="0"/>
              <a:t>operations on /dev/</a:t>
            </a:r>
            <a:r>
              <a:rPr lang="en-US" sz="3200" dirty="0" err="1"/>
              <a:t>spidevB.D</a:t>
            </a:r>
            <a:r>
              <a:rPr lang="en-US" sz="3200" dirty="0"/>
              <a:t> files work as you would expect.</a:t>
            </a:r>
          </a:p>
          <a:p>
            <a:pPr marL="0" lvl="0" indent="0">
              <a:lnSpc>
                <a:spcPct val="115000"/>
              </a:lnSpc>
              <a:spcBef>
                <a:spcPts val="0"/>
              </a:spcBef>
              <a:buNone/>
              <a:tabLst>
                <a:tab pos="0" algn="l"/>
              </a:tabLst>
            </a:pPr>
            <a:endParaRPr lang="en-US" sz="3200" dirty="0"/>
          </a:p>
          <a:p>
            <a:pPr marL="0" lvl="0" indent="0">
              <a:lnSpc>
                <a:spcPct val="115000"/>
              </a:lnSpc>
              <a:spcBef>
                <a:spcPts val="0"/>
              </a:spcBef>
              <a:buNone/>
              <a:tabLst>
                <a:tab pos="0" algn="l"/>
              </a:tabLst>
            </a:pPr>
            <a:r>
              <a:rPr lang="en-US" sz="3200" dirty="0"/>
              <a:t>Standard </a:t>
            </a:r>
            <a:r>
              <a:rPr lang="en-US" sz="3200" b="1" dirty="0"/>
              <a:t>read() </a:t>
            </a:r>
            <a:r>
              <a:rPr lang="en-US" sz="3200" dirty="0"/>
              <a:t>and </a:t>
            </a:r>
            <a:r>
              <a:rPr lang="en-US" sz="3200" b="1" dirty="0"/>
              <a:t>write() </a:t>
            </a:r>
            <a:r>
              <a:rPr lang="en-US" sz="3200" dirty="0"/>
              <a:t>operations are obviously only half-duplex, and the </a:t>
            </a:r>
            <a:r>
              <a:rPr lang="en-US" sz="3200" dirty="0" err="1"/>
              <a:t>chipselect</a:t>
            </a:r>
            <a:r>
              <a:rPr lang="en-US" sz="3200" dirty="0"/>
              <a:t> is deactivated between those operations.</a:t>
            </a:r>
          </a:p>
          <a:p>
            <a:pPr marL="0" lvl="0" indent="0">
              <a:lnSpc>
                <a:spcPct val="115000"/>
              </a:lnSpc>
              <a:spcBef>
                <a:spcPts val="0"/>
              </a:spcBef>
              <a:buNone/>
              <a:tabLst>
                <a:tab pos="0" algn="l"/>
              </a:tabLst>
            </a:pPr>
            <a:endParaRPr lang="en-US" sz="3200" dirty="0"/>
          </a:p>
          <a:p>
            <a:pPr marL="0" lvl="0" indent="0">
              <a:lnSpc>
                <a:spcPct val="115000"/>
              </a:lnSpc>
              <a:spcBef>
                <a:spcPts val="0"/>
              </a:spcBef>
              <a:buNone/>
              <a:tabLst>
                <a:tab pos="0" algn="l"/>
              </a:tabLst>
            </a:pPr>
            <a:r>
              <a:rPr lang="en-US" sz="3200" dirty="0"/>
              <a:t>Full-duplex access, and composite operation without </a:t>
            </a:r>
            <a:r>
              <a:rPr lang="en-US" sz="3200" dirty="0" err="1"/>
              <a:t>chipselect</a:t>
            </a:r>
            <a:r>
              <a:rPr lang="en-US" sz="3200" dirty="0"/>
              <a:t> de-activation, is available using the </a:t>
            </a:r>
            <a:r>
              <a:rPr lang="en-US" sz="3200" b="1" dirty="0"/>
              <a:t>SPI_IOC_MESSAGE(N) </a:t>
            </a:r>
            <a:r>
              <a:rPr lang="en-US" sz="3200" dirty="0"/>
              <a:t>request. </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User space tools</a:t>
            </a:r>
          </a:p>
          <a:p>
            <a:pPr marL="0" indent="0" algn="ctr">
              <a:buNone/>
            </a:pPr>
            <a:r>
              <a:rPr lang="en-US" dirty="0" err="1"/>
              <a:t>spidev</a:t>
            </a:r>
            <a:endParaRPr lang="en-US" b="1" dirty="0"/>
          </a:p>
        </p:txBody>
      </p:sp>
    </p:spTree>
    <p:extLst>
      <p:ext uri="{BB962C8B-B14F-4D97-AF65-F5344CB8AC3E}">
        <p14:creationId xmlns:p14="http://schemas.microsoft.com/office/powerpoint/2010/main" val="2559252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fontScale="62500" lnSpcReduction="20000"/>
          </a:bodyPr>
          <a:lstStyle/>
          <a:p>
            <a:pPr marL="0" lvl="0" indent="0">
              <a:lnSpc>
                <a:spcPct val="115000"/>
              </a:lnSpc>
              <a:spcBef>
                <a:spcPts val="0"/>
              </a:spcBef>
              <a:buNone/>
              <a:tabLst>
                <a:tab pos="0" algn="l"/>
              </a:tabLst>
            </a:pPr>
            <a:r>
              <a:rPr lang="en-US" sz="3200" dirty="0"/>
              <a:t>Several </a:t>
            </a:r>
            <a:r>
              <a:rPr lang="en-US" sz="3200" dirty="0" err="1"/>
              <a:t>ioctl</a:t>
            </a:r>
            <a:r>
              <a:rPr lang="en-US" sz="3200" dirty="0"/>
              <a:t>() requests let your driver read or override the device’s current settings for data transfer parameters:</a:t>
            </a:r>
          </a:p>
          <a:p>
            <a:pPr marL="0" lvl="0" indent="0">
              <a:lnSpc>
                <a:spcPct val="115000"/>
              </a:lnSpc>
              <a:spcBef>
                <a:spcPts val="0"/>
              </a:spcBef>
              <a:buNone/>
              <a:tabLst>
                <a:tab pos="0" algn="l"/>
              </a:tabLst>
            </a:pPr>
            <a:endParaRPr lang="en-US" sz="3200" dirty="0"/>
          </a:p>
          <a:p>
            <a:pPr marL="0" lvl="0" indent="0">
              <a:lnSpc>
                <a:spcPct val="115000"/>
              </a:lnSpc>
              <a:spcBef>
                <a:spcPts val="0"/>
              </a:spcBef>
              <a:buNone/>
              <a:tabLst>
                <a:tab pos="0" algn="l"/>
              </a:tabLst>
            </a:pPr>
            <a:r>
              <a:rPr lang="en-US" sz="3200" b="1" dirty="0"/>
              <a:t>SPI_IOC_RD_MODE, SPI_IOC_WR_MODE</a:t>
            </a:r>
            <a:endParaRPr lang="en-US" sz="3200" dirty="0"/>
          </a:p>
          <a:p>
            <a:pPr marL="533386" lvl="1" indent="0">
              <a:lnSpc>
                <a:spcPct val="115000"/>
              </a:lnSpc>
              <a:spcBef>
                <a:spcPts val="0"/>
              </a:spcBef>
              <a:buNone/>
              <a:tabLst>
                <a:tab pos="0" algn="l"/>
              </a:tabLst>
            </a:pPr>
            <a:r>
              <a:rPr lang="en-US" sz="2667" dirty="0"/>
              <a:t>Pass a pointer to a byte which will return (RD) or assign (WR) the SPI transfer mode. Use the constants </a:t>
            </a:r>
            <a:r>
              <a:rPr lang="en-US" sz="2667" b="1" dirty="0"/>
              <a:t>SPI_MODE_0..SPI_MODE_3</a:t>
            </a:r>
            <a:r>
              <a:rPr lang="en-US" sz="2667" dirty="0"/>
              <a:t>; or if you prefer you can combine </a:t>
            </a:r>
            <a:r>
              <a:rPr lang="en-US" sz="2667" b="1" dirty="0"/>
              <a:t>SPI_CPOL </a:t>
            </a:r>
            <a:r>
              <a:rPr lang="en-US" sz="2667" dirty="0"/>
              <a:t>(clock polarity, idle high </a:t>
            </a:r>
            <a:r>
              <a:rPr lang="en-US" sz="2667" dirty="0" err="1"/>
              <a:t>iff</a:t>
            </a:r>
            <a:r>
              <a:rPr lang="en-US" sz="2667" dirty="0"/>
              <a:t> this is set) or </a:t>
            </a:r>
            <a:r>
              <a:rPr lang="en-US" sz="2667" b="1" dirty="0"/>
              <a:t>SPI_CPHA </a:t>
            </a:r>
            <a:r>
              <a:rPr lang="en-US" sz="2667" dirty="0"/>
              <a:t>(clock phase, sample on trailing edge </a:t>
            </a:r>
            <a:r>
              <a:rPr lang="en-US" sz="2667" dirty="0" err="1"/>
              <a:t>iff</a:t>
            </a:r>
            <a:r>
              <a:rPr lang="en-US" sz="2667" dirty="0"/>
              <a:t> this is set) flags. Note that this request is limited to SPI mode flags that fit in a single byte.</a:t>
            </a:r>
          </a:p>
          <a:p>
            <a:pPr marL="0" lvl="0" indent="0">
              <a:lnSpc>
                <a:spcPct val="115000"/>
              </a:lnSpc>
              <a:spcBef>
                <a:spcPts val="0"/>
              </a:spcBef>
              <a:buNone/>
              <a:tabLst>
                <a:tab pos="0" algn="l"/>
              </a:tabLst>
            </a:pPr>
            <a:endParaRPr lang="en-US" sz="3200" dirty="0"/>
          </a:p>
          <a:p>
            <a:pPr marL="0" lvl="0" indent="0">
              <a:lnSpc>
                <a:spcPct val="115000"/>
              </a:lnSpc>
              <a:spcBef>
                <a:spcPts val="0"/>
              </a:spcBef>
              <a:buNone/>
              <a:tabLst>
                <a:tab pos="0" algn="l"/>
              </a:tabLst>
            </a:pPr>
            <a:r>
              <a:rPr lang="en-US" sz="3200" b="1" dirty="0"/>
              <a:t>SPI_IOC_RD_MODE32, SPI_IOC_WR_MODE32</a:t>
            </a:r>
            <a:endParaRPr lang="en-US" sz="3200" dirty="0"/>
          </a:p>
          <a:p>
            <a:pPr marL="533386" lvl="1" indent="0">
              <a:lnSpc>
                <a:spcPct val="115000"/>
              </a:lnSpc>
              <a:spcBef>
                <a:spcPts val="0"/>
              </a:spcBef>
              <a:buNone/>
              <a:tabLst>
                <a:tab pos="0" algn="l"/>
              </a:tabLst>
            </a:pPr>
            <a:r>
              <a:rPr lang="en-US" sz="2667" dirty="0"/>
              <a:t>Pass a pointer to a uin32_t which will return (RD) or assign (WR) the full SPI transfer mode, not limited to the bits that fit in one byte.</a:t>
            </a:r>
          </a:p>
          <a:p>
            <a:pPr marL="0" lvl="0" indent="0">
              <a:lnSpc>
                <a:spcPct val="115000"/>
              </a:lnSpc>
              <a:spcBef>
                <a:spcPts val="0"/>
              </a:spcBef>
              <a:buNone/>
              <a:tabLst>
                <a:tab pos="0" algn="l"/>
              </a:tabLst>
            </a:pPr>
            <a:endParaRPr lang="en-US" sz="3200" b="1" dirty="0"/>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User space tools</a:t>
            </a:r>
          </a:p>
          <a:p>
            <a:pPr marL="0" indent="0" algn="ctr">
              <a:buNone/>
            </a:pPr>
            <a:r>
              <a:rPr lang="en-US" dirty="0" err="1"/>
              <a:t>spidev</a:t>
            </a:r>
            <a:r>
              <a:rPr lang="en-US" dirty="0"/>
              <a:t> </a:t>
            </a:r>
            <a:r>
              <a:rPr lang="en-US" dirty="0" err="1"/>
              <a:t>ioctl</a:t>
            </a:r>
            <a:endParaRPr lang="en-US" b="1" dirty="0"/>
          </a:p>
        </p:txBody>
      </p:sp>
    </p:spTree>
    <p:extLst>
      <p:ext uri="{BB962C8B-B14F-4D97-AF65-F5344CB8AC3E}">
        <p14:creationId xmlns:p14="http://schemas.microsoft.com/office/powerpoint/2010/main" val="121701382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fontScale="62500" lnSpcReduction="20000"/>
          </a:bodyPr>
          <a:lstStyle/>
          <a:p>
            <a:pPr marL="0" lvl="0" indent="0">
              <a:lnSpc>
                <a:spcPct val="115000"/>
              </a:lnSpc>
              <a:spcBef>
                <a:spcPts val="0"/>
              </a:spcBef>
              <a:buNone/>
              <a:tabLst>
                <a:tab pos="0" algn="l"/>
              </a:tabLst>
            </a:pPr>
            <a:r>
              <a:rPr lang="en-US" sz="3200" b="1" dirty="0"/>
              <a:t>SPI_IOC_RD_LSB_FIRST, SPI_IOC_WR_LSB_FIRST</a:t>
            </a:r>
            <a:endParaRPr lang="en-US" sz="3200" dirty="0"/>
          </a:p>
          <a:p>
            <a:pPr marL="533386" lvl="1" indent="0">
              <a:lnSpc>
                <a:spcPct val="115000"/>
              </a:lnSpc>
              <a:spcBef>
                <a:spcPts val="0"/>
              </a:spcBef>
              <a:buNone/>
              <a:tabLst>
                <a:tab pos="0" algn="l"/>
              </a:tabLst>
            </a:pPr>
            <a:r>
              <a:rPr lang="en-US" sz="2667" dirty="0"/>
              <a:t>Pass a pointer to a byte which will return (RD) or assign (WR) the bit justification used to transfer SPI words. Zero indicates MSB-first; other values indicate the less common LSB-first encoding. In both cases the specified value is right-justified in each word, so that unused (TX) or undefined (RX) bits are in the MSBs.</a:t>
            </a:r>
          </a:p>
          <a:p>
            <a:pPr marL="0" lvl="0" indent="0">
              <a:lnSpc>
                <a:spcPct val="115000"/>
              </a:lnSpc>
              <a:spcBef>
                <a:spcPts val="0"/>
              </a:spcBef>
              <a:buNone/>
              <a:tabLst>
                <a:tab pos="0" algn="l"/>
              </a:tabLst>
            </a:pPr>
            <a:endParaRPr lang="en-US" sz="3200" dirty="0"/>
          </a:p>
          <a:p>
            <a:pPr marL="0" lvl="0" indent="0">
              <a:lnSpc>
                <a:spcPct val="115000"/>
              </a:lnSpc>
              <a:spcBef>
                <a:spcPts val="0"/>
              </a:spcBef>
              <a:buNone/>
              <a:tabLst>
                <a:tab pos="0" algn="l"/>
              </a:tabLst>
            </a:pPr>
            <a:r>
              <a:rPr lang="en-US" sz="3200" b="1" dirty="0"/>
              <a:t>SPI_IOC_RD_BITS_PER_WORD, SPI_IOC_WR_BITS_PER_WORD</a:t>
            </a:r>
            <a:endParaRPr lang="en-US" sz="3200" dirty="0"/>
          </a:p>
          <a:p>
            <a:pPr marL="533386" lvl="1" indent="0">
              <a:lnSpc>
                <a:spcPct val="115000"/>
              </a:lnSpc>
              <a:spcBef>
                <a:spcPts val="0"/>
              </a:spcBef>
              <a:buNone/>
              <a:tabLst>
                <a:tab pos="0" algn="l"/>
              </a:tabLst>
            </a:pPr>
            <a:r>
              <a:rPr lang="en-US" sz="2667" dirty="0"/>
              <a:t>Pass a pointer to a byte which will return (RD) or assign (WR) the number of bits in each SPI transfer word. The value zero signifies eight bits.</a:t>
            </a:r>
          </a:p>
          <a:p>
            <a:pPr marL="0" lvl="0" indent="0">
              <a:lnSpc>
                <a:spcPct val="115000"/>
              </a:lnSpc>
              <a:spcBef>
                <a:spcPts val="0"/>
              </a:spcBef>
              <a:buNone/>
              <a:tabLst>
                <a:tab pos="0" algn="l"/>
              </a:tabLst>
            </a:pPr>
            <a:endParaRPr lang="en-US" sz="3200" dirty="0"/>
          </a:p>
          <a:p>
            <a:pPr marL="0" lvl="0" indent="0">
              <a:lnSpc>
                <a:spcPct val="115000"/>
              </a:lnSpc>
              <a:spcBef>
                <a:spcPts val="0"/>
              </a:spcBef>
              <a:buNone/>
              <a:tabLst>
                <a:tab pos="0" algn="l"/>
              </a:tabLst>
            </a:pPr>
            <a:r>
              <a:rPr lang="en-US" sz="3200" b="1" dirty="0"/>
              <a:t>SPI_IOC_RD_MAX_SPEED_HZ, SPI_IOC_WR_MAX_SPEED_HZ</a:t>
            </a:r>
            <a:endParaRPr lang="en-US" sz="3200" dirty="0"/>
          </a:p>
          <a:p>
            <a:pPr marL="533386" lvl="1" indent="0">
              <a:lnSpc>
                <a:spcPct val="115000"/>
              </a:lnSpc>
              <a:spcBef>
                <a:spcPts val="0"/>
              </a:spcBef>
              <a:buNone/>
              <a:tabLst>
                <a:tab pos="0" algn="l"/>
              </a:tabLst>
            </a:pPr>
            <a:r>
              <a:rPr lang="en-US" sz="2667" dirty="0"/>
              <a:t>Pass a pointer to a u32 which will return (RD) or assign (WR) the maximum SPI transfer speed, in Hz. The controller can’t necessarily assign that specific clock speed.</a:t>
            </a:r>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User space tools</a:t>
            </a:r>
          </a:p>
          <a:p>
            <a:pPr marL="0" indent="0" algn="ctr">
              <a:buNone/>
            </a:pPr>
            <a:r>
              <a:rPr lang="en-US" dirty="0" err="1"/>
              <a:t>spidev</a:t>
            </a:r>
            <a:r>
              <a:rPr lang="en-US" dirty="0"/>
              <a:t> </a:t>
            </a:r>
            <a:r>
              <a:rPr lang="en-US" dirty="0" err="1"/>
              <a:t>ioctl</a:t>
            </a:r>
            <a:endParaRPr lang="en-US" b="1" dirty="0"/>
          </a:p>
        </p:txBody>
      </p:sp>
    </p:spTree>
    <p:extLst>
      <p:ext uri="{BB962C8B-B14F-4D97-AF65-F5344CB8AC3E}">
        <p14:creationId xmlns:p14="http://schemas.microsoft.com/office/powerpoint/2010/main" val="134794653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SPI Drivers</a:t>
            </a:r>
          </a:p>
        </p:txBody>
      </p:sp>
      <p:sp>
        <p:nvSpPr>
          <p:cNvPr id="15" name="Rectangle 4">
            <a:extLst>
              <a:ext uri="{FF2B5EF4-FFF2-40B4-BE49-F238E27FC236}">
                <a16:creationId xmlns:a16="http://schemas.microsoft.com/office/drawing/2014/main" id="{4B2C76B6-A8AA-4405-B454-940DB49BCE59}"/>
              </a:ext>
            </a:extLst>
          </p:cNvPr>
          <p:cNvSpPr>
            <a:spLocks noChangeArrowheads="1"/>
          </p:cNvSpPr>
          <p:nvPr/>
        </p:nvSpPr>
        <p:spPr bwMode="auto">
          <a:xfrm>
            <a:off x="609600" y="2014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Content Placeholder 2">
            <a:extLst>
              <a:ext uri="{FF2B5EF4-FFF2-40B4-BE49-F238E27FC236}">
                <a16:creationId xmlns:a16="http://schemas.microsoft.com/office/drawing/2014/main" id="{D7B4A253-5913-43D0-B797-A7FD6B85744E}"/>
              </a:ext>
            </a:extLst>
          </p:cNvPr>
          <p:cNvSpPr>
            <a:spLocks noGrp="1"/>
          </p:cNvSpPr>
          <p:nvPr>
            <p:ph idx="1"/>
          </p:nvPr>
        </p:nvSpPr>
        <p:spPr>
          <a:xfrm>
            <a:off x="1178361" y="2120704"/>
            <a:ext cx="9835277" cy="3682565"/>
          </a:xfrm>
        </p:spPr>
        <p:txBody>
          <a:bodyPr>
            <a:normAutofit fontScale="70000" lnSpcReduction="20000"/>
          </a:bodyPr>
          <a:lstStyle/>
          <a:p>
            <a:pPr marL="0" lvl="0" indent="0">
              <a:lnSpc>
                <a:spcPct val="115000"/>
              </a:lnSpc>
              <a:spcBef>
                <a:spcPts val="0"/>
              </a:spcBef>
              <a:buNone/>
              <a:tabLst>
                <a:tab pos="0" algn="l"/>
              </a:tabLst>
            </a:pPr>
            <a:r>
              <a:rPr lang="en-US" sz="2667" dirty="0"/>
              <a:t>	__u8 miso[MAX_LENGTH];</a:t>
            </a:r>
          </a:p>
          <a:p>
            <a:pPr marL="0" lvl="0" indent="0">
              <a:lnSpc>
                <a:spcPct val="115000"/>
              </a:lnSpc>
              <a:spcBef>
                <a:spcPts val="0"/>
              </a:spcBef>
              <a:buNone/>
              <a:tabLst>
                <a:tab pos="0" algn="l"/>
              </a:tabLst>
            </a:pPr>
            <a:r>
              <a:rPr lang="en-US" sz="2667" dirty="0"/>
              <a:t>	__u8 </a:t>
            </a:r>
            <a:r>
              <a:rPr lang="en-US" sz="2667" dirty="0" err="1"/>
              <a:t>mosi</a:t>
            </a:r>
            <a:r>
              <a:rPr lang="en-US" sz="2667" dirty="0"/>
              <a:t>[MAX_LENGTH];</a:t>
            </a:r>
          </a:p>
          <a:p>
            <a:pPr marL="0" lvl="0" indent="0">
              <a:lnSpc>
                <a:spcPct val="115000"/>
              </a:lnSpc>
              <a:spcBef>
                <a:spcPts val="0"/>
              </a:spcBef>
              <a:buNone/>
              <a:tabLst>
                <a:tab pos="0" algn="l"/>
              </a:tabLst>
            </a:pPr>
            <a:endParaRPr lang="en-US" sz="2667" dirty="0"/>
          </a:p>
          <a:p>
            <a:pPr marL="0" lvl="0" indent="0">
              <a:lnSpc>
                <a:spcPct val="115000"/>
              </a:lnSpc>
              <a:spcBef>
                <a:spcPts val="0"/>
              </a:spcBef>
              <a:buNone/>
              <a:tabLst>
                <a:tab pos="0" algn="l"/>
              </a:tabLst>
            </a:pPr>
            <a:r>
              <a:rPr lang="en-US" sz="2667" dirty="0"/>
              <a:t>	struct </a:t>
            </a:r>
            <a:r>
              <a:rPr lang="en-US" sz="2667" dirty="0" err="1"/>
              <a:t>spi_ioc_transfer</a:t>
            </a:r>
            <a:r>
              <a:rPr lang="en-US" sz="2667" dirty="0"/>
              <a:t> tr = {</a:t>
            </a:r>
          </a:p>
          <a:p>
            <a:pPr marL="0" lvl="0" indent="0">
              <a:lnSpc>
                <a:spcPct val="115000"/>
              </a:lnSpc>
              <a:spcBef>
                <a:spcPts val="0"/>
              </a:spcBef>
              <a:buNone/>
              <a:tabLst>
                <a:tab pos="0" algn="l"/>
              </a:tabLst>
            </a:pPr>
            <a:r>
              <a:rPr lang="en-US" sz="2667" dirty="0"/>
              <a:t>		.</a:t>
            </a:r>
            <a:r>
              <a:rPr lang="en-US" sz="2667" dirty="0" err="1"/>
              <a:t>tx_buf</a:t>
            </a:r>
            <a:r>
              <a:rPr lang="en-US" sz="2667" dirty="0"/>
              <a:t> = (unsigned long)</a:t>
            </a:r>
            <a:r>
              <a:rPr lang="en-US" sz="2667" dirty="0" err="1"/>
              <a:t>mosi</a:t>
            </a:r>
            <a:r>
              <a:rPr lang="en-US" sz="2667" dirty="0"/>
              <a:t>,</a:t>
            </a:r>
          </a:p>
          <a:p>
            <a:pPr marL="0" lvl="0" indent="0">
              <a:lnSpc>
                <a:spcPct val="115000"/>
              </a:lnSpc>
              <a:spcBef>
                <a:spcPts val="0"/>
              </a:spcBef>
              <a:buNone/>
              <a:tabLst>
                <a:tab pos="0" algn="l"/>
              </a:tabLst>
            </a:pPr>
            <a:r>
              <a:rPr lang="en-US" sz="2667" dirty="0"/>
              <a:t>		.</a:t>
            </a:r>
            <a:r>
              <a:rPr lang="en-US" sz="2667" dirty="0" err="1"/>
              <a:t>rx_buf</a:t>
            </a:r>
            <a:r>
              <a:rPr lang="en-US" sz="2667" dirty="0"/>
              <a:t> = (unsigned long)miso,</a:t>
            </a:r>
          </a:p>
          <a:p>
            <a:pPr marL="0" lvl="0" indent="0">
              <a:lnSpc>
                <a:spcPct val="115000"/>
              </a:lnSpc>
              <a:spcBef>
                <a:spcPts val="0"/>
              </a:spcBef>
              <a:buNone/>
              <a:tabLst>
                <a:tab pos="0" algn="l"/>
              </a:tabLst>
            </a:pPr>
            <a:r>
              <a:rPr lang="en-US" sz="2667" dirty="0"/>
              <a:t>		.</a:t>
            </a:r>
            <a:r>
              <a:rPr lang="en-US" sz="2667" dirty="0" err="1"/>
              <a:t>delay_usecs</a:t>
            </a:r>
            <a:r>
              <a:rPr lang="en-US" sz="2667" dirty="0"/>
              <a:t> = 1,</a:t>
            </a:r>
          </a:p>
          <a:p>
            <a:pPr marL="0" lvl="0" indent="0">
              <a:lnSpc>
                <a:spcPct val="115000"/>
              </a:lnSpc>
              <a:spcBef>
                <a:spcPts val="0"/>
              </a:spcBef>
              <a:buNone/>
              <a:tabLst>
                <a:tab pos="0" algn="l"/>
              </a:tabLst>
            </a:pPr>
            <a:r>
              <a:rPr lang="en-US" sz="2667" dirty="0"/>
              <a:t>		.</a:t>
            </a:r>
            <a:r>
              <a:rPr lang="en-US" sz="2667" dirty="0" err="1"/>
              <a:t>len</a:t>
            </a:r>
            <a:r>
              <a:rPr lang="en-US" sz="2667" dirty="0"/>
              <a:t> = 1,</a:t>
            </a:r>
          </a:p>
          <a:p>
            <a:pPr marL="0" lvl="0" indent="0">
              <a:lnSpc>
                <a:spcPct val="115000"/>
              </a:lnSpc>
              <a:spcBef>
                <a:spcPts val="0"/>
              </a:spcBef>
              <a:buNone/>
              <a:tabLst>
                <a:tab pos="0" algn="l"/>
              </a:tabLst>
            </a:pPr>
            <a:r>
              <a:rPr lang="en-US" sz="2667" dirty="0"/>
              <a:t>	};</a:t>
            </a:r>
          </a:p>
          <a:p>
            <a:pPr marL="0" lvl="0" indent="0">
              <a:lnSpc>
                <a:spcPct val="115000"/>
              </a:lnSpc>
              <a:spcBef>
                <a:spcPts val="0"/>
              </a:spcBef>
              <a:buNone/>
              <a:tabLst>
                <a:tab pos="0" algn="l"/>
              </a:tabLst>
            </a:pPr>
            <a:r>
              <a:rPr lang="en-US" sz="2667" dirty="0"/>
              <a:t>…</a:t>
            </a:r>
          </a:p>
          <a:p>
            <a:pPr marL="0" lvl="0" indent="0">
              <a:lnSpc>
                <a:spcPct val="115000"/>
              </a:lnSpc>
              <a:spcBef>
                <a:spcPts val="0"/>
              </a:spcBef>
              <a:buNone/>
              <a:tabLst>
                <a:tab pos="0" algn="l"/>
              </a:tabLst>
            </a:pPr>
            <a:r>
              <a:rPr lang="en-US" sz="2667" dirty="0" err="1"/>
              <a:t>fd</a:t>
            </a:r>
            <a:r>
              <a:rPr lang="en-US" sz="2667" dirty="0"/>
              <a:t> = open(</a:t>
            </a:r>
            <a:r>
              <a:rPr lang="en-US" sz="2667" dirty="0" err="1"/>
              <a:t>device_name</a:t>
            </a:r>
            <a:r>
              <a:rPr lang="en-US" sz="2667" dirty="0"/>
              <a:t>, O_RDWR);</a:t>
            </a:r>
          </a:p>
          <a:p>
            <a:pPr marL="0" lvl="0" indent="0">
              <a:lnSpc>
                <a:spcPct val="115000"/>
              </a:lnSpc>
              <a:spcBef>
                <a:spcPts val="0"/>
              </a:spcBef>
              <a:buNone/>
              <a:tabLst>
                <a:tab pos="0" algn="l"/>
              </a:tabLst>
            </a:pPr>
            <a:r>
              <a:rPr lang="en-US" sz="2667" dirty="0"/>
              <a:t>…</a:t>
            </a:r>
          </a:p>
          <a:p>
            <a:pPr marL="0" lvl="0" indent="0">
              <a:lnSpc>
                <a:spcPct val="115000"/>
              </a:lnSpc>
              <a:spcBef>
                <a:spcPts val="0"/>
              </a:spcBef>
              <a:buNone/>
              <a:tabLst>
                <a:tab pos="0" algn="l"/>
              </a:tabLst>
            </a:pPr>
            <a:r>
              <a:rPr lang="da-DK" sz="2667" dirty="0"/>
              <a:t>ret = ioctl(fd, SPI_IOC_MESSAGE(1), &amp;tr);</a:t>
            </a:r>
            <a:endParaRPr lang="en-US" sz="2667" dirty="0"/>
          </a:p>
        </p:txBody>
      </p:sp>
      <p:sp>
        <p:nvSpPr>
          <p:cNvPr id="7" name="Content Placeholder 2">
            <a:extLst>
              <a:ext uri="{FF2B5EF4-FFF2-40B4-BE49-F238E27FC236}">
                <a16:creationId xmlns:a16="http://schemas.microsoft.com/office/drawing/2014/main" id="{D4A6AA39-6E0F-4230-BE05-17E8744A926B}"/>
              </a:ext>
            </a:extLst>
          </p:cNvPr>
          <p:cNvSpPr txBox="1">
            <a:spLocks/>
          </p:cNvSpPr>
          <p:nvPr/>
        </p:nvSpPr>
        <p:spPr>
          <a:xfrm>
            <a:off x="1070155" y="910204"/>
            <a:ext cx="9835277" cy="1104333"/>
          </a:xfrm>
          <a:prstGeom prst="rect">
            <a:avLst/>
          </a:prstGeom>
        </p:spPr>
        <p:txBody>
          <a:bodyPr vert="horz" lIns="91440" tIns="45720" rIns="91440" bIns="45720" rtlCol="0">
            <a:normAutofit fontScale="92500" lnSpcReduction="20000"/>
          </a:bodyPr>
          <a:lstStyle>
            <a:lvl1pPr marL="457189" indent="-457189" algn="l" defTabSz="609585" rtl="0" eaLnBrk="1" latinLnBrk="0" hangingPunct="1">
              <a:spcBef>
                <a:spcPct val="20000"/>
              </a:spcBef>
              <a:buClr>
                <a:srgbClr val="7C4597"/>
              </a:buClr>
              <a:buFont typeface="Arial"/>
              <a:buChar char="•"/>
              <a:defRPr sz="3733" kern="1200">
                <a:solidFill>
                  <a:schemeClr val="tx1"/>
                </a:solidFill>
                <a:latin typeface="Arial"/>
                <a:ea typeface="+mn-ea"/>
                <a:cs typeface="Arial"/>
              </a:defRPr>
            </a:lvl1pPr>
            <a:lvl2pPr marL="990575" indent="-380990" algn="l" defTabSz="609585" rtl="0" eaLnBrk="1" latinLnBrk="0" hangingPunct="1">
              <a:spcBef>
                <a:spcPct val="20000"/>
              </a:spcBef>
              <a:buClr>
                <a:srgbClr val="7C4597"/>
              </a:buClr>
              <a:buFont typeface="Arial"/>
              <a:buChar char="–"/>
              <a:defRPr sz="3200" kern="1200">
                <a:solidFill>
                  <a:schemeClr val="tx1"/>
                </a:solidFill>
                <a:latin typeface="Arial"/>
                <a:ea typeface="+mn-ea"/>
                <a:cs typeface="Arial"/>
              </a:defRPr>
            </a:lvl2pPr>
            <a:lvl3pPr marL="1523962"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3pPr>
            <a:lvl4pPr marL="2133547"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4pPr>
            <a:lvl5pPr marL="2743131" indent="-304792" algn="l" defTabSz="609585" rtl="0" eaLnBrk="1" latinLnBrk="0" hangingPunct="1">
              <a:spcBef>
                <a:spcPct val="20000"/>
              </a:spcBef>
              <a:buClr>
                <a:srgbClr val="7C4597"/>
              </a:buClr>
              <a:buFont typeface="Arial"/>
              <a:buChar char="»"/>
              <a:defRPr sz="2667" kern="1200">
                <a:solidFill>
                  <a:schemeClr val="tx1"/>
                </a:solidFill>
                <a:latin typeface="Arial"/>
                <a:ea typeface="+mn-ea"/>
                <a:cs typeface="Arial"/>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gn="ctr">
              <a:buNone/>
            </a:pPr>
            <a:r>
              <a:rPr lang="en-US" b="1" dirty="0"/>
              <a:t>User space tools</a:t>
            </a:r>
          </a:p>
          <a:p>
            <a:pPr marL="0" indent="0" algn="ctr">
              <a:buNone/>
            </a:pPr>
            <a:r>
              <a:rPr lang="en-US" dirty="0" err="1"/>
              <a:t>spidev</a:t>
            </a:r>
            <a:endParaRPr lang="en-US" b="1" dirty="0"/>
          </a:p>
        </p:txBody>
      </p:sp>
      <p:sp>
        <p:nvSpPr>
          <p:cNvPr id="3" name="Rectangle 2">
            <a:extLst>
              <a:ext uri="{FF2B5EF4-FFF2-40B4-BE49-F238E27FC236}">
                <a16:creationId xmlns:a16="http://schemas.microsoft.com/office/drawing/2014/main" id="{333DA7A4-0BC9-45FB-A596-E7B38DBC9C7F}"/>
              </a:ext>
            </a:extLst>
          </p:cNvPr>
          <p:cNvSpPr/>
          <p:nvPr/>
        </p:nvSpPr>
        <p:spPr>
          <a:xfrm>
            <a:off x="4205771" y="5833407"/>
            <a:ext cx="3780458" cy="369332"/>
          </a:xfrm>
          <a:prstGeom prst="rect">
            <a:avLst/>
          </a:prstGeom>
        </p:spPr>
        <p:txBody>
          <a:bodyPr wrap="none">
            <a:spAutoFit/>
          </a:bodyPr>
          <a:lstStyle/>
          <a:p>
            <a:r>
              <a:rPr lang="en-US" dirty="0">
                <a:hlinkClick r:id="rId2"/>
              </a:rPr>
              <a:t>https://github.com/mwelling/spi-test/</a:t>
            </a:r>
            <a:endParaRPr lang="en-US" dirty="0"/>
          </a:p>
        </p:txBody>
      </p:sp>
    </p:spTree>
    <p:extLst>
      <p:ext uri="{BB962C8B-B14F-4D97-AF65-F5344CB8AC3E}">
        <p14:creationId xmlns:p14="http://schemas.microsoft.com/office/powerpoint/2010/main" val="42351025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569177" y="1816208"/>
            <a:ext cx="9191884" cy="3875600"/>
          </a:xfrm>
        </p:spPr>
        <p:txBody>
          <a:bodyPr/>
          <a:lstStyle/>
          <a:p>
            <a:r>
              <a:rPr lang="en-US" dirty="0"/>
              <a:t>Demo</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92857" y="5846165"/>
            <a:ext cx="1325160" cy="526019"/>
          </a:xfrm>
          <a:prstGeom prst="rect">
            <a:avLst/>
          </a:prstGeom>
        </p:spPr>
      </p:pic>
    </p:spTree>
    <p:extLst>
      <p:ext uri="{BB962C8B-B14F-4D97-AF65-F5344CB8AC3E}">
        <p14:creationId xmlns:p14="http://schemas.microsoft.com/office/powerpoint/2010/main" val="422045296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569177" y="1816208"/>
            <a:ext cx="9191884" cy="3875600"/>
          </a:xfrm>
        </p:spPr>
        <p:txBody>
          <a:bodyPr/>
          <a:lstStyle/>
          <a:p>
            <a:r>
              <a:rPr lang="en-US" dirty="0"/>
              <a:t>Questions?</a:t>
            </a:r>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192857" y="5846165"/>
            <a:ext cx="1325160" cy="526019"/>
          </a:xfrm>
          <a:prstGeom prst="rect">
            <a:avLst/>
          </a:prstGeom>
        </p:spPr>
      </p:pic>
    </p:spTree>
    <p:extLst>
      <p:ext uri="{BB962C8B-B14F-4D97-AF65-F5344CB8AC3E}">
        <p14:creationId xmlns:p14="http://schemas.microsoft.com/office/powerpoint/2010/main" val="12198538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555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1BDDBE88-BF0C-4A50-A710-06AF14BBBA35}"/>
              </a:ext>
            </a:extLst>
          </p:cNvPr>
          <p:cNvSpPr/>
          <p:nvPr/>
        </p:nvSpPr>
        <p:spPr>
          <a:xfrm>
            <a:off x="9529869" y="810522"/>
            <a:ext cx="365760" cy="9144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vert="horz" wrap="none" lIns="90000" tIns="45000" rIns="90000" bIns="45000" anchor="ctr" anchorCtr="0" compatLnSpc="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Droid Sans Fallback" pitchFamily="2"/>
              <a:cs typeface="FreeSans" pitchFamily="2"/>
            </a:endParaRPr>
          </a:p>
        </p:txBody>
      </p:sp>
      <p:sp>
        <p:nvSpPr>
          <p:cNvPr id="5" name="Freeform: Shape 4">
            <a:extLst>
              <a:ext uri="{FF2B5EF4-FFF2-40B4-BE49-F238E27FC236}">
                <a16:creationId xmlns:a16="http://schemas.microsoft.com/office/drawing/2014/main" id="{D37ECF96-AA48-47F8-BE9B-E72305A9B5D7}"/>
              </a:ext>
            </a:extLst>
          </p:cNvPr>
          <p:cNvSpPr/>
          <p:nvPr/>
        </p:nvSpPr>
        <p:spPr>
          <a:xfrm>
            <a:off x="1528484" y="810522"/>
            <a:ext cx="365760" cy="9144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solidFill>
            <a:srgbClr val="729FCF"/>
          </a:solidFill>
          <a:ln w="0">
            <a:solidFill>
              <a:srgbClr val="3465A4"/>
            </a:solidFill>
            <a:prstDash val="solid"/>
          </a:ln>
        </p:spPr>
        <p:txBody>
          <a:bodyPr vert="horz" wrap="none" lIns="90000" tIns="45000" rIns="90000" bIns="45000" anchor="ctr" anchorCtr="0" compatLnSpc="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rtl="0" hangingPunct="0">
              <a:lnSpc>
                <a:spcPct val="100000"/>
              </a:lnSpc>
              <a:spcBef>
                <a:spcPts val="0"/>
              </a:spcBef>
              <a:spcAft>
                <a:spcPts val="0"/>
              </a:spcAft>
              <a:buNone/>
              <a:tabLst/>
            </a:pPr>
            <a:endParaRPr lang="en-US" sz="1800" b="0" i="0" u="none" strike="noStrike" kern="1200" cap="none">
              <a:ln>
                <a:noFill/>
              </a:ln>
              <a:latin typeface="Liberation Sans" pitchFamily="18"/>
              <a:ea typeface="Droid Sans Fallback" pitchFamily="2"/>
              <a:cs typeface="FreeSans" pitchFamily="2"/>
            </a:endParaRPr>
          </a:p>
        </p:txBody>
      </p:sp>
      <p:sp>
        <p:nvSpPr>
          <p:cNvPr id="2" name="Title 1"/>
          <p:cNvSpPr>
            <a:spLocks noGrp="1"/>
          </p:cNvSpPr>
          <p:nvPr>
            <p:ph type="title"/>
          </p:nvPr>
        </p:nvSpPr>
        <p:spPr/>
        <p:txBody>
          <a:bodyPr>
            <a:normAutofit fontScale="90000"/>
          </a:bodyPr>
          <a:lstStyle/>
          <a:p>
            <a:pPr algn="ctr"/>
            <a:r>
              <a:rPr lang="en-US" dirty="0"/>
              <a:t>I2C Protocol</a:t>
            </a:r>
          </a:p>
        </p:txBody>
      </p:sp>
      <p:sp>
        <p:nvSpPr>
          <p:cNvPr id="3" name="Content Placeholder 2"/>
          <p:cNvSpPr>
            <a:spLocks noGrp="1"/>
          </p:cNvSpPr>
          <p:nvPr>
            <p:ph idx="1"/>
          </p:nvPr>
        </p:nvSpPr>
        <p:spPr>
          <a:xfrm>
            <a:off x="474135" y="1858442"/>
            <a:ext cx="9835277" cy="4945669"/>
          </a:xfrm>
        </p:spPr>
        <p:txBody>
          <a:bodyPr>
            <a:normAutofit fontScale="55000" lnSpcReduction="20000"/>
          </a:bodyPr>
          <a:lstStyle/>
          <a:p>
            <a:pPr marL="0" lvl="0" indent="0" hangingPunct="0">
              <a:spcBef>
                <a:spcPts val="0"/>
              </a:spcBef>
              <a:buNone/>
            </a:pPr>
            <a:r>
              <a:rPr lang="en-US" sz="4000" b="1" u="sng" dirty="0">
                <a:latin typeface="Liberation Sans" pitchFamily="18"/>
                <a:ea typeface="Droid Sans Fallback" pitchFamily="2"/>
                <a:cs typeface="FreeSans" pitchFamily="2"/>
              </a:rPr>
              <a:t>Start</a:t>
            </a:r>
          </a:p>
          <a:p>
            <a:pPr marL="0" lvl="0" indent="0" hangingPunct="0">
              <a:spcBef>
                <a:spcPts val="0"/>
              </a:spcBef>
              <a:buNone/>
            </a:pPr>
            <a:r>
              <a:rPr lang="en-US" sz="4000" dirty="0">
                <a:latin typeface="Liberation Sans" pitchFamily="18"/>
                <a:ea typeface="Droid Sans Fallback" pitchFamily="2"/>
                <a:cs typeface="FreeSans" pitchFamily="2"/>
              </a:rPr>
              <a:t>	SDA goes low before SCL to signal the start of transmission.</a:t>
            </a:r>
          </a:p>
          <a:p>
            <a:pPr marL="0" lvl="0" indent="0" hangingPunct="0">
              <a:spcBef>
                <a:spcPts val="0"/>
              </a:spcBef>
              <a:buNone/>
            </a:pPr>
            <a:endParaRPr lang="en-US" sz="4000" dirty="0">
              <a:latin typeface="Liberation Sans" pitchFamily="18"/>
              <a:ea typeface="Droid Sans Fallback" pitchFamily="2"/>
              <a:cs typeface="FreeSans" pitchFamily="2"/>
            </a:endParaRPr>
          </a:p>
          <a:p>
            <a:pPr marL="0" lvl="0" indent="0" hangingPunct="0">
              <a:spcBef>
                <a:spcPts val="0"/>
              </a:spcBef>
              <a:buNone/>
            </a:pPr>
            <a:r>
              <a:rPr lang="en-US" sz="4000" b="1" u="sng" dirty="0" err="1">
                <a:latin typeface="Liberation Sans" pitchFamily="18"/>
                <a:ea typeface="Droid Sans Fallback" pitchFamily="2"/>
                <a:cs typeface="FreeSans" pitchFamily="2"/>
              </a:rPr>
              <a:t>Addr</a:t>
            </a:r>
            <a:endParaRPr lang="en-US" sz="4000" b="1" u="sng" dirty="0">
              <a:latin typeface="Liberation Sans" pitchFamily="18"/>
              <a:ea typeface="Droid Sans Fallback" pitchFamily="2"/>
              <a:cs typeface="FreeSans" pitchFamily="2"/>
            </a:endParaRPr>
          </a:p>
          <a:p>
            <a:pPr marL="0" lvl="0" indent="0" hangingPunct="0">
              <a:spcBef>
                <a:spcPts val="0"/>
              </a:spcBef>
              <a:buNone/>
            </a:pPr>
            <a:r>
              <a:rPr lang="en-US" sz="4000" dirty="0">
                <a:latin typeface="Liberation Sans" pitchFamily="18"/>
                <a:ea typeface="Droid Sans Fallback" pitchFamily="2"/>
                <a:cs typeface="FreeSans" pitchFamily="2"/>
              </a:rPr>
              <a:t>	7 bit address that determines the slave device to be accessed.</a:t>
            </a:r>
          </a:p>
          <a:p>
            <a:pPr marL="0" lvl="0" indent="0" hangingPunct="0">
              <a:spcBef>
                <a:spcPts val="0"/>
              </a:spcBef>
              <a:buNone/>
            </a:pPr>
            <a:endParaRPr lang="en-US" sz="4000" dirty="0">
              <a:latin typeface="Liberation Sans" pitchFamily="18"/>
              <a:ea typeface="Droid Sans Fallback" pitchFamily="2"/>
              <a:cs typeface="FreeSans" pitchFamily="2"/>
            </a:endParaRPr>
          </a:p>
          <a:p>
            <a:pPr marL="0" lvl="0" indent="0" hangingPunct="0">
              <a:spcBef>
                <a:spcPts val="0"/>
              </a:spcBef>
              <a:buNone/>
            </a:pPr>
            <a:r>
              <a:rPr lang="en-US" sz="4000" b="1" u="sng" dirty="0">
                <a:latin typeface="Liberation Sans" pitchFamily="18"/>
                <a:ea typeface="Droid Sans Fallback" pitchFamily="2"/>
                <a:cs typeface="FreeSans" pitchFamily="2"/>
              </a:rPr>
              <a:t>R/W</a:t>
            </a:r>
          </a:p>
          <a:p>
            <a:pPr marL="0" lvl="0" indent="0" hangingPunct="0">
              <a:spcBef>
                <a:spcPts val="0"/>
              </a:spcBef>
              <a:buNone/>
            </a:pPr>
            <a:r>
              <a:rPr lang="en-US" sz="4000" dirty="0">
                <a:latin typeface="Liberation Sans" pitchFamily="18"/>
                <a:ea typeface="Droid Sans Fallback" pitchFamily="2"/>
                <a:cs typeface="FreeSans" pitchFamily="2"/>
              </a:rPr>
              <a:t>	Transaction data direction bit. (1 = read, 0 = write)</a:t>
            </a:r>
          </a:p>
          <a:p>
            <a:pPr marL="0" lvl="0" indent="0" hangingPunct="0">
              <a:spcBef>
                <a:spcPts val="0"/>
              </a:spcBef>
              <a:buNone/>
            </a:pPr>
            <a:endParaRPr lang="en-US" sz="4000" dirty="0">
              <a:latin typeface="Liberation Sans" pitchFamily="18"/>
              <a:ea typeface="Droid Sans Fallback" pitchFamily="2"/>
              <a:cs typeface="FreeSans" pitchFamily="2"/>
            </a:endParaRPr>
          </a:p>
          <a:p>
            <a:pPr marL="0" lvl="0" indent="0" hangingPunct="0">
              <a:spcBef>
                <a:spcPts val="0"/>
              </a:spcBef>
              <a:buNone/>
            </a:pPr>
            <a:r>
              <a:rPr lang="en-US" sz="4000" b="1" u="sng" dirty="0">
                <a:latin typeface="Liberation Sans" pitchFamily="18"/>
                <a:ea typeface="Droid Sans Fallback" pitchFamily="2"/>
                <a:cs typeface="FreeSans" pitchFamily="2"/>
              </a:rPr>
              <a:t>Data</a:t>
            </a:r>
          </a:p>
          <a:p>
            <a:pPr marL="0" lvl="0" indent="0" hangingPunct="0">
              <a:spcBef>
                <a:spcPts val="0"/>
              </a:spcBef>
              <a:buNone/>
            </a:pPr>
            <a:r>
              <a:rPr lang="en-US" sz="4000" dirty="0">
                <a:latin typeface="Liberation Sans" pitchFamily="18"/>
                <a:ea typeface="Droid Sans Fallback" pitchFamily="2"/>
                <a:cs typeface="FreeSans" pitchFamily="2"/>
              </a:rPr>
              <a:t>	Byte data read from or written to the slave device. Can be multiple bytes.</a:t>
            </a:r>
          </a:p>
          <a:p>
            <a:pPr marL="0" lvl="0" indent="0" hangingPunct="0">
              <a:spcBef>
                <a:spcPts val="0"/>
              </a:spcBef>
              <a:buNone/>
            </a:pPr>
            <a:endParaRPr lang="en-US" sz="4000" dirty="0">
              <a:latin typeface="Liberation Sans" pitchFamily="18"/>
              <a:ea typeface="Droid Sans Fallback" pitchFamily="2"/>
              <a:cs typeface="FreeSans" pitchFamily="2"/>
            </a:endParaRPr>
          </a:p>
          <a:p>
            <a:pPr marL="0" lvl="0" indent="0" hangingPunct="0">
              <a:spcBef>
                <a:spcPts val="0"/>
              </a:spcBef>
              <a:buNone/>
            </a:pPr>
            <a:r>
              <a:rPr lang="en-US" sz="4000" b="1" u="sng" dirty="0">
                <a:latin typeface="Liberation Sans" pitchFamily="18"/>
                <a:ea typeface="Droid Sans Fallback" pitchFamily="2"/>
                <a:cs typeface="FreeSans" pitchFamily="2"/>
              </a:rPr>
              <a:t>ACK</a:t>
            </a:r>
          </a:p>
          <a:p>
            <a:pPr marL="0" lvl="0" indent="0" hangingPunct="0">
              <a:spcBef>
                <a:spcPts val="0"/>
              </a:spcBef>
              <a:buNone/>
            </a:pPr>
            <a:r>
              <a:rPr lang="en-US" sz="4000" dirty="0">
                <a:latin typeface="Liberation Sans" pitchFamily="18"/>
                <a:ea typeface="Droid Sans Fallback" pitchFamily="2"/>
                <a:cs typeface="FreeSans" pitchFamily="2"/>
              </a:rPr>
              <a:t>	Acknowledge bit. (0 = ack, 1 = </a:t>
            </a:r>
            <a:r>
              <a:rPr lang="en-US" sz="4000" dirty="0" err="1">
                <a:latin typeface="Liberation Sans" pitchFamily="18"/>
                <a:ea typeface="Droid Sans Fallback" pitchFamily="2"/>
                <a:cs typeface="FreeSans" pitchFamily="2"/>
              </a:rPr>
              <a:t>nak</a:t>
            </a:r>
            <a:r>
              <a:rPr lang="en-US" sz="4000" dirty="0">
                <a:latin typeface="Liberation Sans" pitchFamily="18"/>
                <a:ea typeface="Droid Sans Fallback" pitchFamily="2"/>
                <a:cs typeface="FreeSans" pitchFamily="2"/>
              </a:rPr>
              <a:t>)</a:t>
            </a:r>
          </a:p>
          <a:p>
            <a:pPr marL="0" lvl="0" indent="0" hangingPunct="0">
              <a:spcBef>
                <a:spcPts val="0"/>
              </a:spcBef>
              <a:buNone/>
            </a:pPr>
            <a:endParaRPr lang="en-US" sz="4000" dirty="0">
              <a:latin typeface="Liberation Sans" pitchFamily="18"/>
              <a:ea typeface="Droid Sans Fallback" pitchFamily="2"/>
              <a:cs typeface="FreeSans" pitchFamily="2"/>
            </a:endParaRPr>
          </a:p>
          <a:p>
            <a:pPr marL="0" lvl="0" indent="0" hangingPunct="0">
              <a:spcBef>
                <a:spcPts val="0"/>
              </a:spcBef>
              <a:buNone/>
            </a:pPr>
            <a:r>
              <a:rPr lang="en-US" sz="4000" b="1" u="sng" dirty="0">
                <a:latin typeface="Liberation Sans" pitchFamily="18"/>
                <a:ea typeface="Droid Sans Fallback" pitchFamily="2"/>
                <a:cs typeface="FreeSans" pitchFamily="2"/>
              </a:rPr>
              <a:t>Stop</a:t>
            </a:r>
            <a:br>
              <a:rPr lang="en-US" sz="4000" dirty="0">
                <a:latin typeface="Liberation Sans" pitchFamily="18"/>
                <a:ea typeface="Droid Sans Fallback" pitchFamily="2"/>
                <a:cs typeface="FreeSans" pitchFamily="2"/>
              </a:rPr>
            </a:br>
            <a:r>
              <a:rPr lang="en-US" sz="4000" dirty="0">
                <a:latin typeface="Liberation Sans" pitchFamily="18"/>
                <a:ea typeface="Droid Sans Fallback" pitchFamily="2"/>
                <a:cs typeface="FreeSans" pitchFamily="2"/>
              </a:rPr>
              <a:t>	SDA goes high after SCL to signal the end of transmission.</a:t>
            </a:r>
          </a:p>
        </p:txBody>
      </p:sp>
      <p:pic>
        <p:nvPicPr>
          <p:cNvPr id="4" name="Picture 3">
            <a:extLst>
              <a:ext uri="{FF2B5EF4-FFF2-40B4-BE49-F238E27FC236}">
                <a16:creationId xmlns:a16="http://schemas.microsoft.com/office/drawing/2014/main" id="{EE683D75-7A30-4D87-9E26-852EEDD6AAF5}"/>
              </a:ext>
            </a:extLst>
          </p:cNvPr>
          <p:cNvPicPr>
            <a:picLocks noChangeAspect="1"/>
          </p:cNvPicPr>
          <p:nvPr/>
        </p:nvPicPr>
        <p:blipFill>
          <a:blip r:embed="rId2">
            <a:lum/>
            <a:alphaModFix/>
          </a:blip>
          <a:srcRect/>
          <a:stretch>
            <a:fillRect/>
          </a:stretch>
        </p:blipFill>
        <p:spPr>
          <a:xfrm>
            <a:off x="714930" y="1003255"/>
            <a:ext cx="9829080" cy="559800"/>
          </a:xfrm>
          <a:prstGeom prst="rect">
            <a:avLst/>
          </a:prstGeom>
          <a:noFill/>
          <a:ln>
            <a:noFill/>
          </a:ln>
        </p:spPr>
      </p:pic>
    </p:spTree>
    <p:extLst>
      <p:ext uri="{BB962C8B-B14F-4D97-AF65-F5344CB8AC3E}">
        <p14:creationId xmlns:p14="http://schemas.microsoft.com/office/powerpoint/2010/main" val="2594347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Linux I2C Subsystem</a:t>
            </a:r>
          </a:p>
        </p:txBody>
      </p:sp>
      <p:sp>
        <p:nvSpPr>
          <p:cNvPr id="3" name="Content Placeholder 2"/>
          <p:cNvSpPr>
            <a:spLocks noGrp="1"/>
          </p:cNvSpPr>
          <p:nvPr>
            <p:ph idx="1"/>
          </p:nvPr>
        </p:nvSpPr>
        <p:spPr/>
        <p:txBody>
          <a:bodyPr>
            <a:normAutofit lnSpcReduction="10000"/>
          </a:bodyPr>
          <a:lstStyle/>
          <a:p>
            <a:pPr lvl="0">
              <a:buSzPct val="45000"/>
              <a:buFont typeface="StarSymbol"/>
              <a:buChar char="●"/>
            </a:pPr>
            <a:r>
              <a:rPr lang="en-US" dirty="0"/>
              <a:t>Early implementations were from Gerd Knorr and Simon G. </a:t>
            </a:r>
            <a:r>
              <a:rPr lang="en-US" dirty="0" err="1"/>
              <a:t>Vogl</a:t>
            </a:r>
            <a:r>
              <a:rPr lang="en-US" dirty="0"/>
              <a:t>.</a:t>
            </a:r>
          </a:p>
          <a:p>
            <a:pPr lvl="0">
              <a:buSzPct val="45000"/>
              <a:buFont typeface="StarSymbol"/>
              <a:buChar char="●"/>
            </a:pPr>
            <a:r>
              <a:rPr lang="en-US" dirty="0"/>
              <a:t>Migrated to the device model by Greg KH in late 2.5 versions of Linux.</a:t>
            </a:r>
          </a:p>
          <a:p>
            <a:pPr lvl="0">
              <a:buSzPct val="45000"/>
              <a:buFont typeface="StarSymbol"/>
              <a:buChar char="●"/>
            </a:pPr>
            <a:r>
              <a:rPr lang="en-US" dirty="0"/>
              <a:t>Integrated into standard device driver model by David Brownell and Jean </a:t>
            </a:r>
            <a:r>
              <a:rPr lang="en-US" dirty="0" err="1"/>
              <a:t>Delvare</a:t>
            </a:r>
            <a:r>
              <a:rPr lang="en-US" dirty="0"/>
              <a:t> in Linux 2.6.</a:t>
            </a:r>
          </a:p>
          <a:p>
            <a:pPr lvl="0">
              <a:buSzPct val="45000"/>
              <a:buFont typeface="StarSymbol"/>
              <a:buChar char="●"/>
            </a:pPr>
            <a:r>
              <a:rPr lang="en-US" dirty="0"/>
              <a:t>Currently maintained by Wolfram Sang.</a:t>
            </a:r>
          </a:p>
        </p:txBody>
      </p:sp>
    </p:spTree>
    <p:extLst>
      <p:ext uri="{BB962C8B-B14F-4D97-AF65-F5344CB8AC3E}">
        <p14:creationId xmlns:p14="http://schemas.microsoft.com/office/powerpoint/2010/main" val="927785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347</TotalTime>
  <Words>6040</Words>
  <Application>Microsoft Office PowerPoint</Application>
  <PresentationFormat>Widescreen</PresentationFormat>
  <Paragraphs>838</Paragraphs>
  <Slides>76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76</vt:i4>
      </vt:variant>
    </vt:vector>
  </HeadingPairs>
  <TitlesOfParts>
    <vt:vector size="87" baseType="lpstr">
      <vt:lpstr>Arial</vt:lpstr>
      <vt:lpstr>Calibri</vt:lpstr>
      <vt:lpstr>Calibri Light</vt:lpstr>
      <vt:lpstr>Helvetica Neue Light</vt:lpstr>
      <vt:lpstr>Liberation Mono</vt:lpstr>
      <vt:lpstr>Liberation Sans</vt:lpstr>
      <vt:lpstr>SFMono-Regular</vt:lpstr>
      <vt:lpstr>StarSymbol</vt:lpstr>
      <vt:lpstr>Times New Roman</vt:lpstr>
      <vt:lpstr>Office Theme</vt:lpstr>
      <vt:lpstr>1_Office Theme</vt:lpstr>
      <vt:lpstr>PowerPoint Presentation</vt:lpstr>
      <vt:lpstr>I2C Overview</vt:lpstr>
      <vt:lpstr>What is I2C?</vt:lpstr>
      <vt:lpstr>What is I2C?</vt:lpstr>
      <vt:lpstr>What is I2C?</vt:lpstr>
      <vt:lpstr>Example I2C Devices</vt:lpstr>
      <vt:lpstr>Example I2C Hardware</vt:lpstr>
      <vt:lpstr>I2C Protocol</vt:lpstr>
      <vt:lpstr>Linux I2C Subsystem</vt:lpstr>
      <vt:lpstr>Linux I2C Subsystem</vt:lpstr>
      <vt:lpstr>Linux I2C Subsystem</vt:lpstr>
      <vt:lpstr>Linux I2C Drivers</vt:lpstr>
      <vt:lpstr>Linux I2C Drivers</vt:lpstr>
      <vt:lpstr>Linux I2C Drivers</vt:lpstr>
      <vt:lpstr>Linux I2C Drivers</vt:lpstr>
      <vt:lpstr>Linux I2C Drivers</vt:lpstr>
      <vt:lpstr>Linux I2C Drivers</vt:lpstr>
      <vt:lpstr>Linux I2C Drivers</vt:lpstr>
      <vt:lpstr>Linux I2C Drivers</vt:lpstr>
      <vt:lpstr>Linux I2C Drivers</vt:lpstr>
      <vt:lpstr>Linux I2C Drivers</vt:lpstr>
      <vt:lpstr>Linux I2C Drivers</vt:lpstr>
      <vt:lpstr>Linux I2C Drivers</vt:lpstr>
      <vt:lpstr>Instantiating I2C Devices</vt:lpstr>
      <vt:lpstr>Instantiating I2C Devices</vt:lpstr>
      <vt:lpstr>Instantiating I2C Devices</vt:lpstr>
      <vt:lpstr>User space Tools</vt:lpstr>
      <vt:lpstr>User space Tools</vt:lpstr>
      <vt:lpstr>User space Tools</vt:lpstr>
      <vt:lpstr>User space Tools</vt:lpstr>
      <vt:lpstr>User space Tools</vt:lpstr>
      <vt:lpstr>PowerPoint Presentation</vt:lpstr>
      <vt:lpstr>SPI Overview</vt:lpstr>
      <vt:lpstr>What is SPI?</vt:lpstr>
      <vt:lpstr>What is SPI?</vt:lpstr>
      <vt:lpstr>Example SPI devices</vt:lpstr>
      <vt:lpstr>SPI Modes</vt:lpstr>
      <vt:lpstr>SPI Modes</vt:lpstr>
      <vt:lpstr>SPI Modes</vt:lpstr>
      <vt:lpstr>Linux SPI Subsystem</vt:lpstr>
      <vt:lpstr>Linux SPI Subsystem</vt:lpstr>
      <vt:lpstr>Linux SPI Subsystem</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Linux SPI Drivers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Cassandra Reyes-Jones</dc:creator>
  <cp:lastModifiedBy>Michael Welling</cp:lastModifiedBy>
  <cp:revision>38</cp:revision>
  <dcterms:created xsi:type="dcterms:W3CDTF">2020-05-26T17:30:10Z</dcterms:created>
  <dcterms:modified xsi:type="dcterms:W3CDTF">2020-06-20T02:25:51Z</dcterms:modified>
</cp:coreProperties>
</file>