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9" r:id="rId3"/>
    <p:sldId id="257" r:id="rId4"/>
    <p:sldId id="314" r:id="rId5"/>
    <p:sldId id="315" r:id="rId6"/>
    <p:sldId id="318" r:id="rId7"/>
    <p:sldId id="319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01" r:id="rId20"/>
    <p:sldId id="322" r:id="rId21"/>
    <p:sldId id="329" r:id="rId22"/>
    <p:sldId id="321" r:id="rId23"/>
    <p:sldId id="323" r:id="rId24"/>
    <p:sldId id="324" r:id="rId25"/>
    <p:sldId id="325" r:id="rId26"/>
    <p:sldId id="337" r:id="rId27"/>
    <p:sldId id="338" r:id="rId28"/>
    <p:sldId id="328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9" r:id="rId37"/>
    <p:sldId id="340" r:id="rId38"/>
    <p:sldId id="297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88A"/>
    <a:srgbClr val="013B74"/>
    <a:srgbClr val="F8D1C8"/>
    <a:srgbClr val="1579D1"/>
    <a:srgbClr val="1E98C9"/>
    <a:srgbClr val="4EB7C5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387" autoAdjust="0"/>
    <p:restoredTop sz="94393"/>
  </p:normalViewPr>
  <p:slideViewPr>
    <p:cSldViewPr snapToGrid="0" snapToObjects="1">
      <p:cViewPr varScale="1">
        <p:scale>
          <a:sx n="135" d="100"/>
          <a:sy n="135" d="100"/>
        </p:scale>
        <p:origin x="-90" y="-10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BAA3-A1AA-47CB-8E09-AFB7C27EFEF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664D5-E2FB-4638-96A7-C4BDC97D0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24414" b="41863"/>
          <a:stretch/>
        </p:blipFill>
        <p:spPr>
          <a:xfrm>
            <a:off x="405354" y="589721"/>
            <a:ext cx="4385308" cy="768627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hungjar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46143" b="41863"/>
          <a:stretch/>
        </p:blipFill>
        <p:spPr>
          <a:xfrm>
            <a:off x="435334" y="509015"/>
            <a:ext cx="3040458" cy="93003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42280" r="24553" b="41863"/>
          <a:stretch/>
        </p:blipFill>
        <p:spPr>
          <a:xfrm>
            <a:off x="333793" y="411361"/>
            <a:ext cx="2572775" cy="1125347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8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183" y="1093509"/>
            <a:ext cx="9026014" cy="502534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5308" y="1596043"/>
            <a:ext cx="9003888" cy="3116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6" descr="PTRGroupHiRes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729248"/>
            <a:ext cx="1055915" cy="3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32748"/>
            <a:ext cx="228600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0" y="0"/>
            <a:ext cx="0" cy="5143500"/>
          </a:xfrm>
          <a:prstGeom prst="line">
            <a:avLst/>
          </a:prstGeom>
          <a:noFill/>
          <a:ln w="127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1"/>
            <a:ext cx="4419600" cy="36802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1"/>
            <a:ext cx="4114800" cy="36802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869657"/>
            <a:ext cx="2895600" cy="250031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2019, The PTR Group, LLC.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" y="4879182"/>
            <a:ext cx="2667000" cy="22621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r>
              <a:rPr lang="en-US"/>
              <a:t>P2011-Firewals-IPTables-</a:t>
            </a:r>
            <a:fld id="{7AA28069-95BE-4D25-AE18-280444350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24414" b="41863"/>
          <a:stretch/>
        </p:blipFill>
        <p:spPr>
          <a:xfrm>
            <a:off x="687580" y="1883459"/>
            <a:ext cx="7768841" cy="1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46143" b="41863"/>
          <a:stretch/>
        </p:blipFill>
        <p:spPr>
          <a:xfrm>
            <a:off x="987380" y="1387794"/>
            <a:ext cx="7169240" cy="21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42280" r="24553" b="41863"/>
          <a:stretch/>
        </p:blipFill>
        <p:spPr>
          <a:xfrm>
            <a:off x="1235442" y="921985"/>
            <a:ext cx="6673116" cy="29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19848"/>
            <a:ext cx="9144000" cy="4226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851" y="47674"/>
            <a:ext cx="8950570" cy="672174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0247" y="843064"/>
            <a:ext cx="8845685" cy="3702996"/>
          </a:xfrm>
        </p:spPr>
        <p:txBody>
          <a:bodyPr/>
          <a:lstStyle>
            <a:lvl1pPr>
              <a:buClr>
                <a:srgbClr val="1579D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1579D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1579D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1579D1"/>
              </a:buClr>
              <a:defRPr>
                <a:latin typeface="Arial"/>
                <a:cs typeface="Arial"/>
              </a:defRPr>
            </a:lvl4pPr>
            <a:lvl5pPr>
              <a:buClr>
                <a:srgbClr val="1579D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5436" r="44795" b="45675"/>
          <a:stretch/>
        </p:blipFill>
        <p:spPr>
          <a:xfrm>
            <a:off x="7931972" y="4479910"/>
            <a:ext cx="1154784" cy="4572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TRGroupHiRes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" y="4546060"/>
            <a:ext cx="926741" cy="3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94024" y="4934053"/>
            <a:ext cx="2895600" cy="206925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2019, The PTR Group, LLC.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024" y="4946754"/>
            <a:ext cx="2667000" cy="187218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9016" y="0"/>
            <a:ext cx="764498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3712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9" r:id="rId4"/>
    <p:sldLayoutId id="2147483662" r:id="rId5"/>
    <p:sldLayoutId id="2147483663" r:id="rId6"/>
    <p:sldLayoutId id="2147483656" r:id="rId7"/>
    <p:sldLayoutId id="2147483658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90" r:id="rId3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mikeandersonptr" TargetMode="External"/><Relationship Id="rId5" Type="http://schemas.openxmlformats.org/officeDocument/2006/relationships/hyperlink" Target="mailto:mike@theptrgroup.com" TargetMode="External"/><Relationship Id="rId4" Type="http://schemas.openxmlformats.org/officeDocument/2006/relationships/hyperlink" Target="http://www.theptrgroup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rchlinux.org/index.php/Nftables" TargetMode="External"/><Relationship Id="rId2" Type="http://schemas.openxmlformats.org/officeDocument/2006/relationships/hyperlink" Target="https://wiki.nftables.org/wiki-nftables/index.php/Main_P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smtClean="0"/>
              <a:t>Introduction to </a:t>
            </a:r>
            <a:r>
              <a:rPr lang="en-US" sz="4400" dirty="0" err="1" smtClean="0"/>
              <a:t>NFTables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Mike Anderson</a:t>
            </a:r>
          </a:p>
          <a:p>
            <a:r>
              <a:rPr lang="en-US" dirty="0" smtClean="0"/>
              <a:t>Director of Technology</a:t>
            </a:r>
          </a:p>
          <a:p>
            <a:r>
              <a:rPr lang="en-US" dirty="0" smtClean="0"/>
              <a:t>The PTR Group, LLC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Well Known Port Examples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x-none" dirty="0" smtClean="0"/>
              <a:t>A Linux system has 65535 </a:t>
            </a:r>
            <a:br>
              <a:rPr lang="en-US" altLang="x-none" dirty="0" smtClean="0"/>
            </a:br>
            <a:r>
              <a:rPr lang="en-US" altLang="x-none" dirty="0" smtClean="0"/>
              <a:t>ports</a:t>
            </a:r>
          </a:p>
          <a:p>
            <a:pPr lvl="1">
              <a:defRPr/>
            </a:pPr>
            <a:r>
              <a:rPr lang="en-US" altLang="x-none" dirty="0" smtClean="0"/>
              <a:t>Ports are bound using the </a:t>
            </a:r>
            <a:br>
              <a:rPr lang="en-US" altLang="x-none" dirty="0" smtClean="0"/>
            </a:br>
            <a:r>
              <a:rPr lang="en-US" altLang="x-none" b="1" dirty="0" smtClean="0">
                <a:latin typeface="Courier New" pitchFamily="49" charset="0"/>
                <a:cs typeface="Courier New" pitchFamily="49" charset="0"/>
              </a:rPr>
              <a:t>bind() </a:t>
            </a:r>
            <a:r>
              <a:rPr lang="en-US" altLang="x-none" dirty="0" smtClean="0"/>
              <a:t>call for servers or </a:t>
            </a:r>
            <a:br>
              <a:rPr lang="en-US" altLang="x-none" dirty="0" smtClean="0"/>
            </a:br>
            <a:r>
              <a:rPr lang="en-US" altLang="x-none" dirty="0" smtClean="0"/>
              <a:t>automatically for clients</a:t>
            </a:r>
          </a:p>
          <a:p>
            <a:pPr>
              <a:defRPr/>
            </a:pPr>
            <a:r>
              <a:rPr lang="en-US" altLang="x-none" dirty="0" smtClean="0"/>
              <a:t>Not all are used</a:t>
            </a:r>
          </a:p>
          <a:p>
            <a:pPr>
              <a:defRPr/>
            </a:pPr>
            <a:r>
              <a:rPr lang="en-US" altLang="x-none" dirty="0" smtClean="0"/>
              <a:t>Modification of well-known ports </a:t>
            </a:r>
            <a:br>
              <a:rPr lang="en-US" altLang="x-none" dirty="0" smtClean="0"/>
            </a:br>
            <a:r>
              <a:rPr lang="en-US" altLang="x-none" dirty="0" smtClean="0"/>
              <a:t>(1-1023) requires </a:t>
            </a:r>
            <a:r>
              <a:rPr lang="en-US" altLang="x-none" dirty="0" err="1" smtClean="0"/>
              <a:t>superuser</a:t>
            </a:r>
            <a:r>
              <a:rPr lang="en-US" altLang="x-none" dirty="0" smtClean="0"/>
              <a:t> permissions</a:t>
            </a:r>
          </a:p>
          <a:p>
            <a:pPr lvl="1">
              <a:defRPr/>
            </a:pPr>
            <a:r>
              <a:rPr lang="en-US" altLang="x-none" dirty="0" smtClean="0"/>
              <a:t>Reserved for privileged system processes</a:t>
            </a:r>
          </a:p>
        </p:txBody>
      </p:sp>
      <p:pic>
        <p:nvPicPr>
          <p:cNvPr id="10244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6293" y="745606"/>
            <a:ext cx="3534655" cy="2520109"/>
          </a:xfrm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928264" y="3265715"/>
            <a:ext cx="108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certapps.com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Other Ports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x-none" smtClean="0"/>
              <a:t>Registered Ports (1024 -&gt; 49151) are for applications that do not need superuser privileges</a:t>
            </a:r>
          </a:p>
          <a:p>
            <a:pPr lvl="1">
              <a:defRPr/>
            </a:pPr>
            <a:r>
              <a:rPr lang="en-US" altLang="x-none" smtClean="0"/>
              <a:t>OpenVPN:1194</a:t>
            </a:r>
          </a:p>
          <a:p>
            <a:pPr lvl="1">
              <a:defRPr/>
            </a:pPr>
            <a:r>
              <a:rPr lang="en-US" altLang="x-none" smtClean="0"/>
              <a:t>NFS: 2049</a:t>
            </a:r>
          </a:p>
          <a:p>
            <a:pPr lvl="1">
              <a:defRPr/>
            </a:pPr>
            <a:r>
              <a:rPr lang="en-US" altLang="x-none" smtClean="0"/>
              <a:t>SVN: 3690</a:t>
            </a:r>
          </a:p>
          <a:p>
            <a:pPr>
              <a:defRPr/>
            </a:pPr>
            <a:r>
              <a:rPr lang="en-US" altLang="x-none" smtClean="0"/>
              <a:t>Ephemeral Ports (49152 -&gt; 65535) are for applications that need a temporary communications port</a:t>
            </a:r>
          </a:p>
          <a:p>
            <a:pPr>
              <a:defRPr/>
            </a:pPr>
            <a:r>
              <a:rPr lang="en-US" altLang="x-none" smtClean="0"/>
              <a:t>Many Linux kernels use the port range </a:t>
            </a:r>
            <a:br>
              <a:rPr lang="en-US" altLang="x-none" smtClean="0"/>
            </a:br>
            <a:r>
              <a:rPr lang="en-US" altLang="x-none" smtClean="0"/>
              <a:t>(32768 -&gt; 61000) for sockets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Problems With Port Blocking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FTP example</a:t>
            </a:r>
          </a:p>
          <a:p>
            <a:pPr lvl="1"/>
            <a:r>
              <a:rPr lang="en-US" altLang="x-none" dirty="0" smtClean="0"/>
              <a:t>Client sends command from an arbitrary port to port 21 on the server</a:t>
            </a:r>
          </a:p>
          <a:p>
            <a:pPr lvl="1"/>
            <a:r>
              <a:rPr lang="en-US" altLang="x-none" dirty="0" smtClean="0"/>
              <a:t>Server sends data from port 20 to the client on a dynamically allocated port</a:t>
            </a:r>
          </a:p>
          <a:p>
            <a:pPr lvl="1"/>
            <a:r>
              <a:rPr lang="en-US" altLang="x-none" dirty="0" smtClean="0"/>
              <a:t>Depending on the firewall configuration </a:t>
            </a:r>
            <a:br>
              <a:rPr lang="en-US" altLang="x-none" dirty="0" smtClean="0"/>
            </a:br>
            <a:r>
              <a:rPr lang="en-US" altLang="x-none" dirty="0" smtClean="0"/>
              <a:t>(usually default deny) the dynamically-allocated port is probably blocked</a:t>
            </a:r>
          </a:p>
          <a:p>
            <a:pPr lvl="1"/>
            <a:endParaRPr lang="en-US" altLang="x-non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Example Packet Filtering Rules</a:t>
            </a:r>
          </a:p>
        </p:txBody>
      </p:sp>
      <p:graphicFrame>
        <p:nvGraphicFramePr>
          <p:cNvPr id="11291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92881"/>
              </p:ext>
            </p:extLst>
          </p:nvPr>
        </p:nvGraphicFramePr>
        <p:xfrm>
          <a:off x="109538" y="1557575"/>
          <a:ext cx="8847138" cy="2294044"/>
        </p:xfrm>
        <a:graphic>
          <a:graphicData uri="http://schemas.openxmlformats.org/drawingml/2006/table">
            <a:tbl>
              <a:tblPr/>
              <a:tblGrid>
                <a:gridCol w="4681611"/>
                <a:gridCol w="4165527"/>
              </a:tblGrid>
              <a:tr h="278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Policy/Rule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Firewall Setting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4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No outside Web access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Drop all outgoing packets to any IP address using port 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Prevent IPTV from eating up the available bandwidth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Drop all incoming UDP packets except DNS and router broadcasts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Prevent your network from being used for a DoS attack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Drop all ICMP packets going to a 'broadcast' address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(e.g. 222.22.255.255)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Prevent your network from being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tracerouted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Drop all outgoing ICMP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2318" marR="92318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TextBox 9"/>
          <p:cNvSpPr txBox="1">
            <a:spLocks noChangeArrowheads="1"/>
          </p:cNvSpPr>
          <p:nvPr/>
        </p:nvSpPr>
        <p:spPr bwMode="auto">
          <a:xfrm>
            <a:off x="7937705" y="3851619"/>
            <a:ext cx="10182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2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cis.poly.edu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247" y="843064"/>
            <a:ext cx="8845685" cy="3702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mtClean="0"/>
              <a:t>Packet filter behavior is defined by the use of rules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Packet Filter Rule Definitions</a:t>
            </a:r>
          </a:p>
        </p:txBody>
      </p:sp>
      <p:graphicFrame>
        <p:nvGraphicFramePr>
          <p:cNvPr id="12347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09906"/>
              </p:ext>
            </p:extLst>
          </p:nvPr>
        </p:nvGraphicFramePr>
        <p:xfrm>
          <a:off x="3696019" y="1106784"/>
          <a:ext cx="5319402" cy="3004174"/>
        </p:xfrm>
        <a:graphic>
          <a:graphicData uri="http://schemas.openxmlformats.org/drawingml/2006/table">
            <a:tbl>
              <a:tblPr/>
              <a:tblGrid>
                <a:gridCol w="770172"/>
                <a:gridCol w="1024719"/>
                <a:gridCol w="1003397"/>
                <a:gridCol w="948137"/>
                <a:gridCol w="783225"/>
                <a:gridCol w="789752"/>
              </a:tblGrid>
              <a:tr h="46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Address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Address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Protocol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6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Deny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TCP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&gt; 1023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TCP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&gt;1023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UDP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&gt;1023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53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4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222.22/16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UDP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53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&gt;1023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Deny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3128" marR="93128"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42" name="TextBox 4"/>
          <p:cNvSpPr txBox="1">
            <a:spLocks noChangeArrowheads="1"/>
          </p:cNvSpPr>
          <p:nvPr/>
        </p:nvSpPr>
        <p:spPr bwMode="auto">
          <a:xfrm>
            <a:off x="7997194" y="4149761"/>
            <a:ext cx="10182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2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cis.poly.edu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247" y="843064"/>
            <a:ext cx="3462829" cy="3702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579D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 smtClean="0"/>
              <a:t>Rules are processed from top to bottom until match is found</a:t>
            </a:r>
          </a:p>
          <a:p>
            <a:r>
              <a:rPr lang="en-US" altLang="x-none" dirty="0" smtClean="0"/>
              <a:t>If no rule matches, the default policy is followed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smtClean="0"/>
              <a:t>Stateless Filters: Pros &amp; Cons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x-none" dirty="0" smtClean="0"/>
              <a:t>Advantages</a:t>
            </a:r>
          </a:p>
          <a:p>
            <a:pPr lvl="1">
              <a:defRPr/>
            </a:pPr>
            <a:r>
              <a:rPr lang="en-US" altLang="x-none" dirty="0" smtClean="0"/>
              <a:t>Effective against worms and Trojan horses</a:t>
            </a:r>
          </a:p>
          <a:p>
            <a:pPr lvl="1">
              <a:defRPr/>
            </a:pPr>
            <a:r>
              <a:rPr lang="en-US" altLang="x-none" dirty="0" smtClean="0"/>
              <a:t>Can be very fast if filtering rules are not too complex</a:t>
            </a:r>
          </a:p>
          <a:p>
            <a:pPr lvl="1">
              <a:defRPr/>
            </a:pPr>
            <a:r>
              <a:rPr lang="en-US" altLang="x-none" dirty="0" smtClean="0"/>
              <a:t>Built into Linux kernel</a:t>
            </a:r>
          </a:p>
          <a:p>
            <a:pPr>
              <a:defRPr/>
            </a:pPr>
            <a:r>
              <a:rPr lang="en-US" altLang="x-none" dirty="0" smtClean="0"/>
              <a:t>Disadvantages</a:t>
            </a:r>
          </a:p>
          <a:p>
            <a:pPr lvl="1">
              <a:defRPr/>
            </a:pPr>
            <a:r>
              <a:rPr lang="en-US" altLang="x-none" dirty="0" smtClean="0"/>
              <a:t>Does not protect against attacks with malformed packets (e.g., spoofing)</a:t>
            </a:r>
          </a:p>
          <a:p>
            <a:pPr lvl="1">
              <a:defRPr/>
            </a:pPr>
            <a:r>
              <a:rPr lang="en-US" altLang="x-none" dirty="0" smtClean="0"/>
              <a:t>Does not protect against protocol-based attacks (e.g., buffer overflows) </a:t>
            </a:r>
          </a:p>
          <a:p>
            <a:pPr lvl="1">
              <a:defRPr/>
            </a:pPr>
            <a:r>
              <a:rPr lang="en-US" altLang="x-none" dirty="0" smtClean="0"/>
              <a:t>Not effective against attacks using authorized channels (e.g., email viruses)</a:t>
            </a:r>
          </a:p>
          <a:p>
            <a:pPr lvl="1">
              <a:defRPr/>
            </a:pPr>
            <a:r>
              <a:rPr lang="en-US" altLang="x-none" dirty="0" smtClean="0"/>
              <a:t>Cannot enforce some policies like excluding certain users </a:t>
            </a:r>
          </a:p>
          <a:p>
            <a:pPr lvl="1">
              <a:defRPr/>
            </a:pPr>
            <a:r>
              <a:rPr lang="en-US" altLang="x-none" dirty="0" smtClean="0"/>
              <a:t>Rules can get complicated and difficult to test</a:t>
            </a:r>
          </a:p>
          <a:p>
            <a:pPr>
              <a:defRPr/>
            </a:pPr>
            <a:r>
              <a:rPr lang="en-US" altLang="x-none" dirty="0" smtClean="0"/>
              <a:t>Necessary but not sufficient</a:t>
            </a:r>
          </a:p>
          <a:p>
            <a:pPr lvl="1">
              <a:defRPr/>
            </a:pPr>
            <a:r>
              <a:rPr lang="en-US" altLang="x-none" dirty="0" smtClean="0"/>
              <a:t>Packet filters are the first line of defense in a multi-layered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Stateful Filters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x-none" dirty="0" smtClean="0"/>
              <a:t>Extension of basic packet filters</a:t>
            </a:r>
          </a:p>
          <a:p>
            <a:pPr>
              <a:defRPr/>
            </a:pPr>
            <a:r>
              <a:rPr lang="en-US" altLang="x-none" dirty="0" smtClean="0"/>
              <a:t>Remembers the state of </a:t>
            </a:r>
            <a:br>
              <a:rPr lang="en-US" altLang="x-none" dirty="0" smtClean="0"/>
            </a:br>
            <a:r>
              <a:rPr lang="en-US" altLang="x-none" dirty="0" smtClean="0"/>
              <a:t>communication sessions</a:t>
            </a:r>
          </a:p>
          <a:p>
            <a:pPr>
              <a:defRPr/>
            </a:pPr>
            <a:r>
              <a:rPr lang="en-US" altLang="x-none" dirty="0" smtClean="0"/>
              <a:t>Using TCP header information, </a:t>
            </a:r>
            <a:br>
              <a:rPr lang="en-US" altLang="x-none" dirty="0" smtClean="0"/>
            </a:br>
            <a:r>
              <a:rPr lang="en-US" altLang="x-none" dirty="0" smtClean="0"/>
              <a:t>it permits connections only </a:t>
            </a:r>
            <a:br>
              <a:rPr lang="en-US" altLang="x-none" dirty="0" smtClean="0"/>
            </a:br>
            <a:r>
              <a:rPr lang="en-US" altLang="x-none" dirty="0" smtClean="0"/>
              <a:t>from trusted clients</a:t>
            </a:r>
          </a:p>
          <a:p>
            <a:pPr>
              <a:defRPr/>
            </a:pPr>
            <a:r>
              <a:rPr lang="en-US" altLang="x-none" dirty="0" smtClean="0"/>
              <a:t>Can configure to only allow </a:t>
            </a:r>
            <a:br>
              <a:rPr lang="en-US" altLang="x-none" dirty="0" smtClean="0"/>
            </a:br>
            <a:r>
              <a:rPr lang="en-US" altLang="x-none" dirty="0" smtClean="0"/>
              <a:t>in packets from established</a:t>
            </a:r>
            <a:br>
              <a:rPr lang="en-US" altLang="x-none" dirty="0" smtClean="0"/>
            </a:br>
            <a:r>
              <a:rPr lang="en-US" altLang="x-none" dirty="0" smtClean="0"/>
              <a:t>sessions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99" y="983238"/>
            <a:ext cx="3622071" cy="24914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096707" y="3474720"/>
            <a:ext cx="9300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cisco.com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Connection State Table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0247" y="843064"/>
            <a:ext cx="3596813" cy="370299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x-none" sz="2800" dirty="0" smtClean="0"/>
              <a:t>Keeps a dynamic table of active sessions</a:t>
            </a:r>
          </a:p>
          <a:p>
            <a:pPr>
              <a:defRPr/>
            </a:pPr>
            <a:r>
              <a:rPr lang="en-US" altLang="x-none" sz="2800" dirty="0" smtClean="0"/>
              <a:t>Assigns connection states to each packet</a:t>
            </a:r>
          </a:p>
          <a:p>
            <a:pPr lvl="1">
              <a:defRPr/>
            </a:pPr>
            <a:r>
              <a:rPr lang="en-US" altLang="x-none" sz="2000" b="1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x-none" sz="2000" dirty="0" smtClean="0"/>
              <a:t>, </a:t>
            </a:r>
            <a:r>
              <a:rPr lang="en-US" altLang="x-none" sz="2000" b="1" dirty="0" smtClean="0">
                <a:latin typeface="Courier New" pitchFamily="49" charset="0"/>
                <a:cs typeface="Courier New" pitchFamily="49" charset="0"/>
              </a:rPr>
              <a:t>ESTABLISHED</a:t>
            </a:r>
            <a:r>
              <a:rPr lang="en-US" altLang="x-none" sz="2000" dirty="0" smtClean="0"/>
              <a:t>, </a:t>
            </a:r>
            <a:r>
              <a:rPr lang="en-US" altLang="x-none" sz="2000" b="1" dirty="0" smtClean="0">
                <a:latin typeface="Courier New" pitchFamily="49" charset="0"/>
                <a:cs typeface="Courier New" pitchFamily="49" charset="0"/>
              </a:rPr>
              <a:t>RELATED</a:t>
            </a:r>
            <a:r>
              <a:rPr lang="en-US" altLang="x-none" sz="2000" dirty="0" smtClean="0"/>
              <a:t>, </a:t>
            </a:r>
            <a:r>
              <a:rPr lang="en-US" altLang="x-none" sz="2000" b="1" dirty="0" smtClean="0">
                <a:latin typeface="Courier New" pitchFamily="49" charset="0"/>
                <a:cs typeface="Courier New" pitchFamily="49" charset="0"/>
              </a:rPr>
              <a:t>INVALID</a:t>
            </a:r>
            <a:r>
              <a:rPr lang="en-US" altLang="x-none" sz="2000" dirty="0" smtClean="0"/>
              <a:t> </a:t>
            </a:r>
          </a:p>
          <a:p>
            <a:pPr>
              <a:defRPr/>
            </a:pPr>
            <a:r>
              <a:rPr lang="en-US" altLang="x-none" dirty="0" smtClean="0"/>
              <a:t>Linux uses the </a:t>
            </a:r>
            <a:r>
              <a:rPr lang="en-US" altLang="x-non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conntrack</a:t>
            </a:r>
            <a:r>
              <a:rPr lang="en-US" altLang="x-none" dirty="0" smtClean="0"/>
              <a:t> mechanism to maintain the connection table</a:t>
            </a:r>
            <a:endParaRPr lang="en-US" altLang="x-none" b="1" dirty="0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0" y="843064"/>
            <a:ext cx="5277727" cy="25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844908" y="3346624"/>
            <a:ext cx="11705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johnboy60.com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Stateful Filters: Pros &amp; Cons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x-none" dirty="0" smtClean="0"/>
              <a:t>Advantages</a:t>
            </a:r>
          </a:p>
          <a:p>
            <a:pPr lvl="1">
              <a:defRPr/>
            </a:pPr>
            <a:r>
              <a:rPr lang="en-US" altLang="x-none" dirty="0" smtClean="0"/>
              <a:t>Relatively easy to implement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altLang="x-none" dirty="0" smtClean="0"/>
              <a:t>Standard protocols are very easy to configure</a:t>
            </a:r>
          </a:p>
          <a:p>
            <a:pPr lvl="1">
              <a:defRPr/>
            </a:pPr>
            <a:r>
              <a:rPr lang="en-US" altLang="x-none" dirty="0" smtClean="0"/>
              <a:t>Among the fastest filter types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altLang="x-none" dirty="0" smtClean="0"/>
              <a:t>Needs to check packet rules for connection requests (OSI layer 7)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altLang="x-none" dirty="0" smtClean="0"/>
              <a:t>Otherwise only needs to check state table (OSI layer 4 and below)</a:t>
            </a:r>
          </a:p>
          <a:p>
            <a:pPr lvl="1">
              <a:defRPr/>
            </a:pPr>
            <a:r>
              <a:rPr lang="en-US" altLang="x-none" dirty="0" smtClean="0"/>
              <a:t>Protects against 'answer' session exploits and some </a:t>
            </a:r>
            <a:r>
              <a:rPr lang="en-US" altLang="x-none" dirty="0" err="1" smtClean="0"/>
              <a:t>DoS</a:t>
            </a:r>
            <a:r>
              <a:rPr lang="en-US" altLang="x-none" dirty="0" smtClean="0"/>
              <a:t> like SYN-flooding</a:t>
            </a:r>
          </a:p>
          <a:p>
            <a:pPr lvl="1">
              <a:defRPr/>
            </a:pPr>
            <a:r>
              <a:rPr lang="en-US" altLang="x-none" dirty="0" smtClean="0"/>
              <a:t>Built into Linux kernel</a:t>
            </a:r>
          </a:p>
          <a:p>
            <a:pPr>
              <a:defRPr/>
            </a:pPr>
            <a:r>
              <a:rPr lang="en-US" altLang="x-none" dirty="0" smtClean="0"/>
              <a:t>Disadvantages</a:t>
            </a:r>
          </a:p>
          <a:p>
            <a:pPr lvl="1">
              <a:defRPr/>
            </a:pPr>
            <a:r>
              <a:rPr lang="en-US" altLang="x-none" dirty="0" smtClean="0"/>
              <a:t>Does not protect against attacks with malformed packets (e.g., spoofing)</a:t>
            </a:r>
          </a:p>
          <a:p>
            <a:pPr lvl="1">
              <a:defRPr/>
            </a:pPr>
            <a:r>
              <a:rPr lang="en-US" altLang="x-none" dirty="0" smtClean="0"/>
              <a:t>Does not protect against protocol-based attacks (e.g., buffer overflows) </a:t>
            </a:r>
          </a:p>
          <a:p>
            <a:pPr lvl="1">
              <a:defRPr/>
            </a:pPr>
            <a:r>
              <a:rPr lang="en-US" altLang="x-none" dirty="0" smtClean="0"/>
              <a:t>Not effective against attacks using authorized channels (e.g., email viruses)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Firewalls and </a:t>
            </a:r>
            <a:r>
              <a:rPr lang="en-US" dirty="0" err="1" smtClean="0"/>
              <a:t>Brouters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L2, Linux has another set of packet filtering code known as ebtables</a:t>
            </a:r>
          </a:p>
          <a:p>
            <a:pPr lvl="1"/>
            <a:r>
              <a:rPr lang="en-US" dirty="0" smtClean="0"/>
              <a:t>Three separate tables: filter, NAT and </a:t>
            </a:r>
            <a:r>
              <a:rPr lang="en-US" dirty="0" err="1"/>
              <a:t>b</a:t>
            </a:r>
            <a:r>
              <a:rPr lang="en-US" dirty="0" err="1" smtClean="0"/>
              <a:t>route</a:t>
            </a:r>
            <a:endParaRPr lang="en-US" dirty="0" smtClean="0"/>
          </a:p>
          <a:p>
            <a:r>
              <a:rPr lang="en-US" dirty="0" smtClean="0"/>
              <a:t>Often used for rewriting MAC addresses </a:t>
            </a:r>
            <a:r>
              <a:rPr lang="en-US" dirty="0" err="1" smtClean="0"/>
              <a:t>ala</a:t>
            </a:r>
            <a:r>
              <a:rPr lang="en-US" dirty="0" smtClean="0"/>
              <a:t> NAT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broute</a:t>
            </a:r>
            <a:r>
              <a:rPr lang="en-US" dirty="0" smtClean="0"/>
              <a:t> table, we decide to either bridge or route the packet by forwarding it to L3</a:t>
            </a:r>
          </a:p>
          <a:p>
            <a:pPr marL="742950" lvl="2" indent="-342900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rule says to route the frame to L3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/>
              <a:t> rule says to bridge the frame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x-none" smtClean="0"/>
              <a:t>Speaker/Author Details</a:t>
            </a:r>
          </a:p>
        </p:txBody>
      </p:sp>
      <p:pic>
        <p:nvPicPr>
          <p:cNvPr id="1331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" y="842963"/>
            <a:ext cx="2482224" cy="37036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ELC-SD-0919-</a:t>
            </a:r>
            <a:fld id="{1D8DE5B3-FEA1-454F-919C-79A5AAD59E2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316" name="Text Placeholder 3"/>
          <p:cNvSpPr txBox="1">
            <a:spLocks/>
          </p:cNvSpPr>
          <p:nvPr/>
        </p:nvSpPr>
        <p:spPr bwMode="auto">
          <a:xfrm>
            <a:off x="3184525" y="933450"/>
            <a:ext cx="54308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"/>
              <a:defRPr sz="2800"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 sz="2400"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Font typeface="Calibri" pitchFamily="34" charset="0"/>
              <a:buChar char="−"/>
              <a:defRPr sz="2000"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"/>
              <a:defRPr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ebdings" pitchFamily="18" charset="2"/>
              <a:buChar char=""/>
              <a:defRPr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ebdings" pitchFamily="18" charset="2"/>
              <a:buChar char=""/>
              <a:defRPr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ebdings" pitchFamily="18" charset="2"/>
              <a:buChar char=""/>
              <a:defRPr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ebdings" pitchFamily="18" charset="2"/>
              <a:buChar char=""/>
              <a:defRPr>
                <a:solidFill>
                  <a:srgbClr val="003399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x-none" sz="2100" b="1">
                <a:solidFill>
                  <a:schemeClr val="tx1"/>
                </a:solidFill>
              </a:rPr>
              <a:t>Website:</a:t>
            </a:r>
          </a:p>
          <a:p>
            <a:pPr lvl="1">
              <a:buFont typeface="Arial" charset="0"/>
              <a:buChar char="•"/>
            </a:pPr>
            <a:r>
              <a:rPr lang="en-US" altLang="x-none" sz="1800" b="1">
                <a:solidFill>
                  <a:schemeClr val="tx1"/>
                </a:solidFill>
                <a:hlinkClick r:id="rId4"/>
              </a:rPr>
              <a:t>http://www.theptrgroup.com</a:t>
            </a:r>
            <a:endParaRPr lang="en-US" altLang="x-none" sz="1800" b="1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x-none" sz="2100" b="1">
                <a:solidFill>
                  <a:schemeClr val="tx1"/>
                </a:solidFill>
              </a:rPr>
              <a:t>Email:</a:t>
            </a:r>
          </a:p>
          <a:p>
            <a:pPr lvl="1">
              <a:buFont typeface="Arial" charset="0"/>
              <a:buChar char="•"/>
            </a:pPr>
            <a:r>
              <a:rPr lang="en-US" altLang="x-none" sz="1800" b="1">
                <a:solidFill>
                  <a:schemeClr val="tx1"/>
                </a:solidFill>
                <a:hlinkClick r:id="rId5"/>
              </a:rPr>
              <a:t>mailto:mike@theptrgroup.com</a:t>
            </a:r>
            <a:endParaRPr lang="en-US" altLang="x-none" sz="1800" b="1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x-none" sz="2100" b="1">
                <a:solidFill>
                  <a:schemeClr val="tx1"/>
                </a:solidFill>
              </a:rPr>
              <a:t>Linked-in:</a:t>
            </a:r>
          </a:p>
          <a:p>
            <a:pPr lvl="1">
              <a:buFont typeface="Arial" charset="0"/>
              <a:buChar char="•"/>
            </a:pPr>
            <a:r>
              <a:rPr lang="en-US" altLang="x-none" sz="1800" b="1">
                <a:solidFill>
                  <a:schemeClr val="tx1"/>
                </a:solidFill>
                <a:hlinkClick r:id="rId6"/>
              </a:rPr>
              <a:t>https://www.linkedin.com/in/mikeandersonptr</a:t>
            </a:r>
            <a:r>
              <a:rPr lang="en-US" altLang="x-none" sz="1800" b="1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altLang="x-none" sz="2100" b="1">
                <a:solidFill>
                  <a:schemeClr val="tx1"/>
                </a:solidFill>
              </a:rPr>
              <a:t>Twitter: </a:t>
            </a:r>
          </a:p>
          <a:p>
            <a:pPr lvl="1">
              <a:buFont typeface="Arial" charset="0"/>
              <a:buChar char="•"/>
            </a:pPr>
            <a:r>
              <a:rPr lang="en-US" altLang="x-none" sz="1800" b="1">
                <a:solidFill>
                  <a:schemeClr val="tx1"/>
                </a:solidFill>
              </a:rPr>
              <a:t>@hungjar</a:t>
            </a:r>
          </a:p>
          <a:p>
            <a:pPr>
              <a:buFontTx/>
              <a:buChar char="•"/>
            </a:pPr>
            <a:r>
              <a:rPr lang="en-US" altLang="x-none" sz="2200" b="1">
                <a:solidFill>
                  <a:schemeClr val="tx1"/>
                </a:solidFill>
              </a:rPr>
              <a:t>PTR is now a subsidiary of</a:t>
            </a: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57" y="3581828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56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Netfilter Architecture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1800" dirty="0" smtClean="0"/>
              <a:t>ebtables: Manages </a:t>
            </a:r>
            <a:r>
              <a:rPr lang="en-US" altLang="x-none" sz="1800" dirty="0" err="1" smtClean="0"/>
              <a:t>ruleset</a:t>
            </a:r>
            <a:r>
              <a:rPr lang="en-US" altLang="x-none" sz="1800" dirty="0" smtClean="0"/>
              <a:t> for Ethernet packet frames </a:t>
            </a:r>
          </a:p>
          <a:p>
            <a:r>
              <a:rPr lang="en-US" altLang="x-none" sz="1800" dirty="0" err="1" smtClean="0"/>
              <a:t>arptables</a:t>
            </a:r>
            <a:r>
              <a:rPr lang="en-US" altLang="x-none" sz="1800" dirty="0" smtClean="0"/>
              <a:t>: Manages </a:t>
            </a:r>
            <a:r>
              <a:rPr lang="en-US" altLang="x-none" sz="1800" dirty="0" err="1" smtClean="0"/>
              <a:t>ruleset</a:t>
            </a:r>
            <a:r>
              <a:rPr lang="en-US" altLang="x-none" sz="1800" dirty="0" smtClean="0"/>
              <a:t> for ARP packet frames</a:t>
            </a:r>
          </a:p>
          <a:p>
            <a:r>
              <a:rPr lang="en-US" altLang="x-none" sz="1800" dirty="0"/>
              <a:t>i</a:t>
            </a:r>
            <a:r>
              <a:rPr lang="en-US" altLang="x-none" sz="1800" dirty="0" smtClean="0"/>
              <a:t>ptables/ip6tables: iptables for IPv4 and IPv6 respectively</a:t>
            </a:r>
          </a:p>
          <a:p>
            <a:r>
              <a:rPr lang="en-US" altLang="x-none" sz="1800" dirty="0" smtClean="0"/>
              <a:t>conntrack: Manage in-kernel connection state table</a:t>
            </a:r>
          </a:p>
          <a:p>
            <a:endParaRPr lang="en-US" altLang="x-none" sz="1800" dirty="0" smtClean="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451928" y="3660962"/>
            <a:ext cx="10855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2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wikipedia.org</a:t>
            </a: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 b="3828"/>
          <a:stretch>
            <a:fillRect/>
          </a:stretch>
        </p:blipFill>
        <p:spPr bwMode="auto">
          <a:xfrm>
            <a:off x="1014292" y="2228849"/>
            <a:ext cx="752319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Xtables</a:t>
            </a:r>
            <a:r>
              <a:rPr lang="en-US" dirty="0"/>
              <a:t> </a:t>
            </a:r>
            <a:r>
              <a:rPr lang="en-US" dirty="0" smtClean="0"/>
              <a:t>Packet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3327"/>
          <a:stretch/>
        </p:blipFill>
        <p:spPr>
          <a:xfrm>
            <a:off x="109538" y="808892"/>
            <a:ext cx="8847137" cy="37631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132130" y="4487185"/>
            <a:ext cx="8034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inai.de</a:t>
            </a:r>
          </a:p>
        </p:txBody>
      </p:sp>
    </p:spTree>
    <p:extLst>
      <p:ext uri="{BB962C8B-B14F-4D97-AF65-F5344CB8AC3E}">
        <p14:creationId xmlns:p14="http://schemas.microsoft.com/office/powerpoint/2010/main" val="31626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</a:t>
            </a:r>
            <a:r>
              <a:rPr lang="en-US" dirty="0" smtClean="0"/>
              <a:t>Xtables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Xtables mechanism has been in use since the 2.4 kernel</a:t>
            </a:r>
          </a:p>
          <a:p>
            <a:r>
              <a:rPr lang="en-US" dirty="0" smtClean="0"/>
              <a:t>Defining both stateless and stateful firewall rules can be tedious due to the number of rules that need to be written</a:t>
            </a:r>
          </a:p>
          <a:p>
            <a:r>
              <a:rPr lang="en-US" dirty="0" smtClean="0"/>
              <a:t>The order of the rules is important</a:t>
            </a:r>
          </a:p>
          <a:p>
            <a:pPr lvl="1"/>
            <a:r>
              <a:rPr lang="en-US" dirty="0" smtClean="0"/>
              <a:t>Any change to the rules require the entire table be reloaded</a:t>
            </a:r>
          </a:p>
          <a:p>
            <a:r>
              <a:rPr lang="en-US" dirty="0" smtClean="0"/>
              <a:t>When being used on a multi-tenant server, the creation and searching of the rules for each client starts to slow exponentially as the number of rules increases </a:t>
            </a:r>
          </a:p>
          <a:p>
            <a:r>
              <a:rPr lang="en-US" dirty="0" smtClean="0"/>
              <a:t>In addition, there is considerable duplicated code between the protocol stacks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smtClean="0"/>
              <a:t>Example of Dropping Malformed Packets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10247" y="1997849"/>
            <a:ext cx="8845685" cy="254821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x-none" dirty="0" smtClean="0"/>
              <a:t>Deal with oddball packets</a:t>
            </a:r>
            <a:br>
              <a:rPr lang="en-US" altLang="x-none" dirty="0" smtClean="0"/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FIN,SYN,RST,PSH,ACK,URG NONE -j DROP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FIN,SYN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FIN,SYN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-j DROP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SYN,RST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SYN,RST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-j DROP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FIN,RST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FIN,RST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-j DROP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FIN,ACK FIN -j DROP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$ iptables -A INPUT 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eth0 -p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-m 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	--</a:t>
            </a:r>
            <a:r>
              <a:rPr lang="en-US" altLang="x-none" sz="1800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altLang="x-none" sz="1800" b="1" dirty="0" smtClean="0">
                <a:latin typeface="Courier New" pitchFamily="49" charset="0"/>
                <a:cs typeface="Courier New" pitchFamily="49" charset="0"/>
              </a:rPr>
              <a:t>-flags ACK,URG URG -j DROP</a:t>
            </a:r>
          </a:p>
        </p:txBody>
      </p:sp>
      <p:sp>
        <p:nvSpPr>
          <p:cNvPr id="59398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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Calibri" pitchFamily="34" charset="0"/>
              <a:buChar char="­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000" smtClean="0">
                <a:solidFill>
                  <a:srgbClr val="3333CC"/>
                </a:solidFill>
                <a:cs typeface="Arial" charset="0"/>
              </a:rPr>
              <a:t>Copyright 2019, The PTR Group, LLC.</a:t>
            </a:r>
            <a:endParaRPr lang="en-US" altLang="x-none" sz="10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59399" name="Slide Number Placeholder 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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Calibri" pitchFamily="34" charset="0"/>
              <a:buChar char="­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000" smtClean="0">
                <a:solidFill>
                  <a:srgbClr val="3333CC"/>
                </a:solidFill>
                <a:cs typeface="Arial" charset="0"/>
              </a:rPr>
              <a:t>P2011-Firewals-IPTables-</a:t>
            </a:r>
            <a:fld id="{D91EF8F6-DE19-4F49-A34D-DDF9D7F29742}" type="slidenum">
              <a:rPr lang="en-US" altLang="x-none" sz="1000" smtClean="0">
                <a:solidFill>
                  <a:srgbClr val="3333CC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000" smtClean="0">
              <a:solidFill>
                <a:srgbClr val="3333CC"/>
              </a:solidFill>
              <a:cs typeface="Arial" charset="0"/>
            </a:endParaRPr>
          </a:p>
        </p:txBody>
      </p:sp>
      <p:pic>
        <p:nvPicPr>
          <p:cNvPr id="59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2" y="2198611"/>
            <a:ext cx="1893950" cy="14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7923455" y="3635982"/>
            <a:ext cx="10919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4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typepad.com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94" y="818109"/>
            <a:ext cx="6038770" cy="1119917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41125" y="1738107"/>
            <a:ext cx="12458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4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linuxjournal.com</a:t>
            </a:r>
          </a:p>
        </p:txBody>
      </p:sp>
    </p:spTree>
    <p:extLst>
      <p:ext uri="{BB962C8B-B14F-4D97-AF65-F5344CB8AC3E}">
        <p14:creationId xmlns:p14="http://schemas.microsoft.com/office/powerpoint/2010/main" val="15159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nftables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2009, the nftables project was created by Patrick </a:t>
            </a:r>
            <a:r>
              <a:rPr lang="en-US" dirty="0" err="1" smtClean="0"/>
              <a:t>McHardy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address the perceived problems of </a:t>
            </a:r>
            <a:r>
              <a:rPr lang="en-US" dirty="0" err="1" smtClean="0"/>
              <a:t>netfilter</a:t>
            </a:r>
            <a:r>
              <a:rPr lang="en-US" dirty="0" smtClean="0"/>
              <a:t> code duplication for each </a:t>
            </a:r>
            <a:br>
              <a:rPr lang="en-US" dirty="0" smtClean="0"/>
            </a:br>
            <a:r>
              <a:rPr lang="en-US" dirty="0" smtClean="0"/>
              <a:t>protocol and that of the Xtables mechanism slowing down packet </a:t>
            </a:r>
            <a:br>
              <a:rPr lang="en-US" dirty="0" smtClean="0"/>
            </a:br>
            <a:r>
              <a:rPr lang="en-US" dirty="0" smtClean="0"/>
              <a:t>handling</a:t>
            </a:r>
          </a:p>
          <a:p>
            <a:r>
              <a:rPr lang="en-US" dirty="0" smtClean="0"/>
              <a:t>In the mean time, the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ipset</a:t>
            </a:r>
            <a:r>
              <a:rPr lang="en-US" dirty="0" smtClean="0"/>
              <a:t> command was introduced to </a:t>
            </a:r>
            <a:br>
              <a:rPr lang="en-US" dirty="0" smtClean="0"/>
            </a:br>
            <a:r>
              <a:rPr lang="en-US" dirty="0" smtClean="0"/>
              <a:t>simplify the creation of efficient look-up tables for “sets” of </a:t>
            </a:r>
            <a:br>
              <a:rPr lang="en-US" dirty="0" smtClean="0"/>
            </a:br>
            <a:r>
              <a:rPr lang="en-US" dirty="0" smtClean="0"/>
              <a:t>addresses</a:t>
            </a:r>
          </a:p>
          <a:p>
            <a:pPr lvl="1"/>
            <a:r>
              <a:rPr lang="en-US" dirty="0" smtClean="0"/>
              <a:t>Made it more efficient to match rules against large numbers of IP addresses like from a blacklist of evil IPs</a:t>
            </a:r>
          </a:p>
          <a:p>
            <a:r>
              <a:rPr lang="en-US" dirty="0"/>
              <a:t>n</a:t>
            </a:r>
            <a:r>
              <a:rPr lang="en-US" dirty="0" smtClean="0"/>
              <a:t>ftables languished because it addressed a problem that had apparently already been solved</a:t>
            </a:r>
          </a:p>
          <a:p>
            <a:r>
              <a:rPr lang="en-US" dirty="0" smtClean="0"/>
              <a:t>Then, in 2013, the nftables project was revived by </a:t>
            </a:r>
            <a:r>
              <a:rPr lang="en-US" dirty="0"/>
              <a:t>Pablo </a:t>
            </a:r>
            <a:r>
              <a:rPr lang="en-US" dirty="0" err="1"/>
              <a:t>Neira</a:t>
            </a:r>
            <a:r>
              <a:rPr lang="en-US" dirty="0"/>
              <a:t> </a:t>
            </a:r>
            <a:r>
              <a:rPr lang="en-US" dirty="0" err="1"/>
              <a:t>Ayuso</a:t>
            </a:r>
            <a:r>
              <a:rPr lang="en-US" dirty="0"/>
              <a:t> and </a:t>
            </a:r>
            <a:r>
              <a:rPr lang="en-US" dirty="0" smtClean="0"/>
              <a:t>the code made it into mainline for the 3.13 kernel</a:t>
            </a:r>
          </a:p>
          <a:p>
            <a:pPr lvl="1"/>
            <a:r>
              <a:rPr lang="en-US" dirty="0" smtClean="0"/>
              <a:t>Driven by the explosion of the use of containers and VMs which made the existing Xtables solutions untenable because large sets of rules would come and go rapidly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5" y="843064"/>
            <a:ext cx="990476" cy="1076191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046399" y="1936057"/>
            <a:ext cx="104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nftables.org</a:t>
            </a:r>
          </a:p>
        </p:txBody>
      </p:sp>
    </p:spTree>
    <p:extLst>
      <p:ext uri="{BB962C8B-B14F-4D97-AF65-F5344CB8AC3E}">
        <p14:creationId xmlns:p14="http://schemas.microsoft.com/office/powerpoint/2010/main" val="5489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ftables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order to simplify all of the Xtables commands into a generic syntax with a common API and significantly reduce the amount of duplicated code, nftables borrows the interpreter VM concept from BPF</a:t>
            </a:r>
          </a:p>
          <a:p>
            <a:pPr lvl="1"/>
            <a:r>
              <a:rPr lang="en-US" dirty="0" smtClean="0"/>
              <a:t>The VM in the kernel space runs bytecode compiled in userspace via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en-US" dirty="0" smtClean="0"/>
              <a:t> CLI</a:t>
            </a:r>
          </a:p>
          <a:p>
            <a:r>
              <a:rPr lang="en-US" dirty="0" smtClean="0"/>
              <a:t>No separate APIs for iptables, ip6tables, </a:t>
            </a:r>
            <a:r>
              <a:rPr lang="en-US" dirty="0" err="1" smtClean="0"/>
              <a:t>arptables</a:t>
            </a:r>
            <a:r>
              <a:rPr lang="en-US" dirty="0" smtClean="0"/>
              <a:t>, ebtables, etc.</a:t>
            </a:r>
          </a:p>
          <a:p>
            <a:pPr lvl="1"/>
            <a:r>
              <a:rPr lang="en-US" dirty="0" smtClean="0"/>
              <a:t>However, no predefined tables like iptables’ INPUT, OUTPUT, FORWARD, etc.</a:t>
            </a:r>
          </a:p>
          <a:p>
            <a:pPr lvl="1"/>
            <a:r>
              <a:rPr lang="en-US" dirty="0" smtClean="0"/>
              <a:t>So, you have to essentially start from scratch each time the system starts</a:t>
            </a:r>
          </a:p>
          <a:p>
            <a:r>
              <a:rPr lang="en-US" dirty="0" smtClean="0"/>
              <a:t>Uses the existing NF hooks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conntrack</a:t>
            </a:r>
            <a:r>
              <a:rPr lang="en-US" dirty="0" smtClean="0"/>
              <a:t> mechanism </a:t>
            </a:r>
          </a:p>
          <a:p>
            <a:pPr lvl="1"/>
            <a:r>
              <a:rPr lang="en-US" dirty="0" smtClean="0"/>
              <a:t>Remains compatible with iptables via some translators</a:t>
            </a:r>
          </a:p>
          <a:p>
            <a:r>
              <a:rPr lang="en-US" dirty="0" smtClean="0"/>
              <a:t>Arithmetic, bitwise and comparison operators can be used for deciding the fate of packets</a:t>
            </a:r>
          </a:p>
          <a:p>
            <a:pPr lvl="1"/>
            <a:r>
              <a:rPr lang="en-US" dirty="0" smtClean="0"/>
              <a:t>Supports arbitrary offsets into packets for evaluations</a:t>
            </a:r>
          </a:p>
          <a:p>
            <a:r>
              <a:rPr lang="en-US" dirty="0" smtClean="0"/>
              <a:t>Like Xtables, nftables are a sequence of Table-&gt;Chain-&gt;Rule tuples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that nftables is in 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Because nftables is an alternative to Xtables, your kernel may not have nftables enabled</a:t>
            </a:r>
          </a:p>
          <a:p>
            <a:pPr marL="457200" lvl="1" indent="0">
              <a:buNone/>
            </a:pPr>
            <a:r>
              <a:rPr lang="en-US" dirty="0" smtClean="0"/>
              <a:t># </a:t>
            </a:r>
            <a:r>
              <a:rPr lang="en-US" dirty="0" err="1" smtClean="0"/>
              <a:t>lsmod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^</a:t>
            </a:r>
            <a:r>
              <a:rPr lang="en-US" dirty="0" err="1" smtClean="0"/>
              <a:t>nf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&lt;lots of modules beginning with </a:t>
            </a:r>
            <a:r>
              <a:rPr lang="en-US" dirty="0" err="1" smtClean="0"/>
              <a:t>nf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 smtClean="0"/>
              <a:t>It’s also possible that your kernel may have nft statically linked</a:t>
            </a:r>
          </a:p>
          <a:p>
            <a:pPr lvl="1"/>
            <a:r>
              <a:rPr lang="en-US" dirty="0" smtClean="0"/>
              <a:t>Try to create a table and chain using: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nft add table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filter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nft add chain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filter input</a:t>
            </a:r>
          </a:p>
          <a:p>
            <a:pPr lvl="1"/>
            <a:r>
              <a:rPr lang="en-US" dirty="0" smtClean="0"/>
              <a:t>If these succeed, then nftables is installed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19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Configuration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67" y="755018"/>
            <a:ext cx="6458390" cy="41505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2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You will need to install the nftables and iptables-nftables-</a:t>
            </a:r>
            <a:r>
              <a:rPr lang="en-US" dirty="0" err="1" smtClean="0"/>
              <a:t>compat</a:t>
            </a:r>
            <a:r>
              <a:rPr lang="en-US" dirty="0" smtClean="0"/>
              <a:t> packages</a:t>
            </a:r>
          </a:p>
          <a:p>
            <a:pPr lvl="1"/>
            <a:r>
              <a:rPr lang="en-US" dirty="0" smtClean="0"/>
              <a:t>You need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en-US" dirty="0" smtClean="0"/>
              <a:t> CLI and the iptables-to-nftables translators and their libraries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en-US" dirty="0" smtClean="0"/>
              <a:t> CLI is both a compiler and </a:t>
            </a:r>
            <a:r>
              <a:rPr lang="en-US" dirty="0" err="1" smtClean="0"/>
              <a:t>decompiler</a:t>
            </a:r>
            <a:r>
              <a:rPr lang="en-US" dirty="0" smtClean="0"/>
              <a:t> of the bytecode to/from the kernel VM</a:t>
            </a:r>
          </a:p>
          <a:p>
            <a:r>
              <a:rPr lang="en-US" dirty="0" smtClean="0"/>
              <a:t>Any changes made from the command line are transient and will be lost on the next reboot</a:t>
            </a:r>
          </a:p>
          <a:p>
            <a:pPr lvl="1"/>
            <a:r>
              <a:rPr lang="en-US" dirty="0" smtClean="0"/>
              <a:t>Can be saved to a file and reloaded on the next reboot</a:t>
            </a:r>
          </a:p>
          <a:p>
            <a:pPr lvl="2"/>
            <a:r>
              <a:rPr lang="en-US" dirty="0" smtClean="0"/>
              <a:t>i.e., if loaded from a file, these are considered “permanent”</a:t>
            </a:r>
          </a:p>
          <a:p>
            <a:pPr lvl="2"/>
            <a:r>
              <a:rPr lang="en-US" dirty="0" smtClean="0"/>
              <a:t>The file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nftables.conf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automatically loaded by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There are commands that will take iptables/ip6tables commands and show the equivalent nftables command</a:t>
            </a:r>
          </a:p>
          <a:p>
            <a:r>
              <a:rPr lang="en-US" dirty="0" smtClean="0"/>
              <a:t>Also, there are iptables syntax-compatible commands that use the nftables framework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iptables-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compat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arptables-compat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ebtables-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compat</a:t>
            </a:r>
            <a:r>
              <a:rPr lang="en-US" dirty="0" smtClean="0"/>
              <a:t>, etc.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1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Coexistance</a:t>
            </a:r>
            <a:r>
              <a:rPr lang="en-US" dirty="0" smtClean="0"/>
              <a:t> of Xtables and nftables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can have both Xtables and nftables active simultaneously</a:t>
            </a:r>
          </a:p>
          <a:p>
            <a:pPr lvl="1"/>
            <a:r>
              <a:rPr lang="en-US" dirty="0" smtClean="0"/>
              <a:t>Not recommended as this makes it nearly impossible to debug</a:t>
            </a:r>
          </a:p>
          <a:p>
            <a:r>
              <a:rPr lang="en-US" dirty="0" smtClean="0"/>
              <a:t>To disable iptables/ip6tables, use: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iptables –F; iptables –L 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ip6tables –F; ip6tables -L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To disable nftables, use: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nft flush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ruleset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9" y="2240356"/>
            <a:ext cx="2757119" cy="1851208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910453" y="4091564"/>
            <a:ext cx="10021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</a:t>
            </a: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sfgate.com</a:t>
            </a:r>
            <a:endParaRPr lang="en-US" altLang="x-none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Linux packet handling hooks in the stack</a:t>
            </a:r>
          </a:p>
          <a:p>
            <a:r>
              <a:rPr lang="en-US" dirty="0" smtClean="0"/>
              <a:t>Stateless and stateful firewalls</a:t>
            </a:r>
          </a:p>
          <a:p>
            <a:r>
              <a:rPr lang="en-US" dirty="0" smtClean="0"/>
              <a:t>Connection tracking</a:t>
            </a:r>
          </a:p>
          <a:p>
            <a:r>
              <a:rPr lang="en-US" dirty="0" smtClean="0"/>
              <a:t>Xtables packet flow</a:t>
            </a:r>
          </a:p>
          <a:p>
            <a:r>
              <a:rPr lang="en-US" dirty="0"/>
              <a:t>n</a:t>
            </a:r>
            <a:r>
              <a:rPr lang="en-US" dirty="0" smtClean="0"/>
              <a:t>ftables architecture</a:t>
            </a:r>
          </a:p>
          <a:p>
            <a:r>
              <a:rPr lang="en-US" dirty="0" smtClean="0"/>
              <a:t>Installation in kernel and userspace</a:t>
            </a:r>
          </a:p>
          <a:p>
            <a:r>
              <a:rPr lang="en-US" dirty="0" smtClean="0"/>
              <a:t>Approach and usage</a:t>
            </a:r>
          </a:p>
          <a:p>
            <a:r>
              <a:rPr lang="en-US" dirty="0" smtClean="0"/>
              <a:t>Converting existing Xtables firewalls to nftables</a:t>
            </a:r>
          </a:p>
          <a:p>
            <a:r>
              <a:rPr lang="en-US" dirty="0" smtClean="0"/>
              <a:t>Finding documentation</a:t>
            </a:r>
          </a:p>
          <a:p>
            <a:r>
              <a:rPr lang="en-US" smtClean="0"/>
              <a:t>Summary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sequence of tasks in nftables is to create a table(s), then chain(s), then rule(s)</a:t>
            </a:r>
          </a:p>
          <a:p>
            <a:r>
              <a:rPr lang="en-US" dirty="0" smtClean="0"/>
              <a:t>Each command should include an address family</a:t>
            </a:r>
          </a:p>
          <a:p>
            <a:pPr lvl="1"/>
            <a:r>
              <a:rPr lang="en-US" dirty="0" smtClean="0"/>
              <a:t>Defaults to the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 smtClean="0"/>
              <a:t> family if none specified</a:t>
            </a:r>
          </a:p>
          <a:p>
            <a:r>
              <a:rPr lang="en-US" dirty="0" smtClean="0"/>
              <a:t>The address families are: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		IPv4 address family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ip6</a:t>
            </a:r>
            <a:r>
              <a:rPr lang="en-US" dirty="0" smtClean="0"/>
              <a:t>		IPv6 address family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net</a:t>
            </a:r>
            <a:r>
              <a:rPr lang="en-US" dirty="0" smtClean="0"/>
              <a:t>		Internet (IPv4/IPv6) address family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dirty="0" smtClean="0"/>
              <a:t>		ARP address family (IPv4 ARP packets)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ridge</a:t>
            </a:r>
            <a:r>
              <a:rPr lang="en-US" dirty="0" smtClean="0"/>
              <a:t>	Bridge address family (L2)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etdev</a:t>
            </a:r>
            <a:r>
              <a:rPr lang="en-US" dirty="0" smtClean="0"/>
              <a:t>	</a:t>
            </a:r>
            <a:r>
              <a:rPr lang="en-US" dirty="0" err="1" smtClean="0"/>
              <a:t>Netdev</a:t>
            </a:r>
            <a:r>
              <a:rPr lang="en-US" dirty="0" smtClean="0"/>
              <a:t> address family, handling packets from ingress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5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vs.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possible to enter all of the elements of the tables via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en-US" dirty="0" smtClean="0"/>
              <a:t> CLI</a:t>
            </a:r>
          </a:p>
          <a:p>
            <a:pPr lvl="1"/>
            <a:r>
              <a:rPr lang="en-US" dirty="0" smtClean="0"/>
              <a:t>However, some of the options can be tricky to enter from the command line due to the shell’s line interpreter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nft add chain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traffic-filter output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 filter hook output priority 0 \; policy accept\; }</a:t>
            </a:r>
            <a:r>
              <a:rPr lang="en-US" dirty="0"/>
              <a:t> </a:t>
            </a:r>
          </a:p>
          <a:p>
            <a:r>
              <a:rPr lang="en-US" dirty="0" smtClean="0"/>
              <a:t>Alternatively, you can put the commands into a formatted file and import the file using: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nft –f &lt;filename&gt;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IPv4/IPv6 Combined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/nft -f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flush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filter {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chain input {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type filter hook input priority 0; policy drop;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 invalid counter drop comment "early drop of invalid packets"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 {established, related} counter accept comment "accept all connections related to connections made by us"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lo accept comment "accept loopback"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lo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127.0.0.1/8 counter drop comment "drop connections to loopback not coming from loopback"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lo ip6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::1/128 counter drop comment "drop connections to loopback not coming from loopback"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 accept comment "accept all ICMP types"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ip6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nexthdr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icmpv6 counter accept comment "accept all ICMP types"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22 counter accept comment "accept SSH"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counter comment "count dropped packets"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}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chain forward {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type filter hook forward priority 0; policy drop;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counter comment "count dropped packets"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}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# If you're not counting packets, this chain can be omitted.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chain output {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type filter hook output priority 0; policy accept;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counter comment "count accepted packets"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}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38" y="2456863"/>
            <a:ext cx="3344594" cy="1765202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37659" y="4226964"/>
            <a:ext cx="1143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</a:t>
            </a: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cbronline.com</a:t>
            </a:r>
            <a:endParaRPr lang="en-US" altLang="x-none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0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Bridge w/ </a:t>
            </a:r>
            <a:r>
              <a:rPr lang="en-US" dirty="0" smtClean="0"/>
              <a:t>Failed</a:t>
            </a:r>
            <a:r>
              <a:rPr lang="en-US" dirty="0" smtClean="0"/>
              <a:t> </a:t>
            </a:r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ebtables-nft -L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Bridge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table: filter Bridge chain: INPUT, entries: 0, policy: ACCEPT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Bridge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chain: FORWARD, entries: 2, policy: ACCEPT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802_3-type 0x0001 -j CONTINUE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 0x1 -j CONTINUE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Bridge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chain: OUTPUT, entries: 0, policy: ACCEPT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nft list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bridge filter {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chain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 {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 hook input priority -200; policy accept;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chain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 {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 hook forward priority -200; policy accept;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#--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802_3-type 0x0001 counter packets 0 bytes 0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#--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 0x1 counter packets 0 bytes 0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 {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 hook output priority -200; policy accept;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9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Translating from iptables to nftables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is possible to migrate your existing iptables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firewalls </a:t>
            </a:r>
            <a:r>
              <a:rPr lang="en-US" dirty="0" smtClean="0"/>
              <a:t>to nftables using the following </a:t>
            </a:r>
            <a:r>
              <a:rPr lang="en-US" dirty="0" smtClean="0"/>
              <a:t>sequence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iptables-save &gt; iptables.b4nft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iptables-restore-translate -f iptables.b4nft &gt;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ruleset.nft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nft -f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ruleset.nft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Then, you can move these commands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nftables.conf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so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dirty="0" smtClean="0"/>
              <a:t> will load them at boot</a:t>
            </a:r>
          </a:p>
          <a:p>
            <a:r>
              <a:rPr lang="en-US" dirty="0" smtClean="0"/>
              <a:t>You can also translate iptables commands one-by-one:</a:t>
            </a:r>
          </a:p>
          <a:p>
            <a:pPr marL="40005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iptables-translate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 INPUT 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eth0 -p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40005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-flags FIN,SYN,RST,PSH,ACK,URG NONE 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DROP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nft add rule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filter INPUT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iifname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eth0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flags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&amp;\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fin|syn|rst|psh|ack|urg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0x0 counter drop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5" y="814928"/>
            <a:ext cx="1833865" cy="1047923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44688" y="1846647"/>
            <a:ext cx="15343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</a:t>
            </a: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migrationboutique.com</a:t>
            </a:r>
            <a:endParaRPr lang="en-US" altLang="x-none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Firewall Builder for nftables?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syntax for nftables is relatively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complex </a:t>
            </a:r>
            <a:r>
              <a:rPr lang="en-US" dirty="0" smtClean="0"/>
              <a:t>and </a:t>
            </a:r>
            <a:r>
              <a:rPr lang="en-US" dirty="0" smtClean="0"/>
              <a:t>not </a:t>
            </a:r>
            <a:r>
              <a:rPr lang="en-US" dirty="0" smtClean="0"/>
              <a:t>well documented</a:t>
            </a:r>
          </a:p>
          <a:p>
            <a:pPr lvl="1"/>
            <a:r>
              <a:rPr lang="en-US" dirty="0" smtClean="0"/>
              <a:t>So, is there a GUI that outputs the rules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the correct format?</a:t>
            </a:r>
          </a:p>
          <a:p>
            <a:r>
              <a:rPr lang="en-US" dirty="0" smtClean="0"/>
              <a:t>Well, sort of…</a:t>
            </a:r>
          </a:p>
          <a:p>
            <a:pPr lvl="1"/>
            <a:r>
              <a:rPr lang="en-US" dirty="0" err="1" smtClean="0"/>
              <a:t>fwbuilder</a:t>
            </a:r>
            <a:r>
              <a:rPr lang="en-US" dirty="0" smtClean="0"/>
              <a:t> is used by Red Hat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claims </a:t>
            </a:r>
            <a:r>
              <a:rPr lang="en-US" dirty="0" smtClean="0"/>
              <a:t>to have output compatible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nftables</a:t>
            </a:r>
            <a:endParaRPr lang="en-US" dirty="0" smtClean="0"/>
          </a:p>
          <a:p>
            <a:pPr lvl="2"/>
            <a:r>
              <a:rPr lang="en-US" dirty="0" smtClean="0"/>
              <a:t>But, there’s nothing obvious in the GUI for nftables</a:t>
            </a:r>
          </a:p>
          <a:p>
            <a:pPr lvl="1"/>
            <a:r>
              <a:rPr lang="en-US" dirty="0" smtClean="0"/>
              <a:t>And, any of the iptables-based firewall builders could output iptables commands that could be converted to nftables using the techniques presented earlier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12" y="843064"/>
            <a:ext cx="2967909" cy="2096086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791724" y="2961426"/>
            <a:ext cx="12073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</a:t>
            </a: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sourceforge.net</a:t>
            </a:r>
            <a:endParaRPr lang="en-US" altLang="x-none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Unfortunately, there’s not a lot of documentation on nftables</a:t>
            </a:r>
          </a:p>
          <a:p>
            <a:r>
              <a:rPr lang="en-US" dirty="0" smtClean="0"/>
              <a:t>The nftables HOWTO can be found here: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https://wiki.nftables.org/wiki-nftables/index.php/Main_Page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ArchLinux</a:t>
            </a:r>
            <a:r>
              <a:rPr lang="en-US" dirty="0" smtClean="0"/>
              <a:t> also has a wiki: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https://wiki.archlinux.org/index.php/Nftables</a:t>
            </a:r>
            <a:r>
              <a:rPr lang="en-US" dirty="0"/>
              <a:t> </a:t>
            </a:r>
          </a:p>
          <a:p>
            <a:r>
              <a:rPr lang="en-US" dirty="0" smtClean="0"/>
              <a:t>Fortunately, there’s also a book:</a:t>
            </a:r>
            <a:br>
              <a:rPr lang="en-US" dirty="0" smtClean="0"/>
            </a:br>
            <a:r>
              <a:rPr lang="en-US" dirty="0" smtClean="0"/>
              <a:t>Linux Firewalls: Enhancing Security with </a:t>
            </a:r>
            <a:br>
              <a:rPr lang="en-US" dirty="0" smtClean="0"/>
            </a:br>
            <a:r>
              <a:rPr lang="en-US" dirty="0" smtClean="0"/>
              <a:t>nftables and Beyond, Steve </a:t>
            </a:r>
            <a:r>
              <a:rPr lang="en-US" dirty="0" err="1" smtClean="0"/>
              <a:t>Suehring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Addison-Wesley Professional, 2015, </a:t>
            </a:r>
            <a:br>
              <a:rPr lang="en-US" dirty="0" smtClean="0"/>
            </a:br>
            <a:r>
              <a:rPr lang="en-US" dirty="0" smtClean="0"/>
              <a:t>ISBN10:0134000021 </a:t>
            </a:r>
          </a:p>
          <a:p>
            <a:r>
              <a:rPr lang="en-US" dirty="0" smtClean="0"/>
              <a:t>And, there is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nft</a:t>
            </a:r>
            <a:r>
              <a:rPr lang="en-US" dirty="0" smtClean="0"/>
              <a:t> manual </a:t>
            </a:r>
            <a:r>
              <a:rPr lang="en-US" dirty="0" smtClean="0"/>
              <a:t>page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39" y="2439497"/>
            <a:ext cx="1444102" cy="1881480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910453" y="4320977"/>
            <a:ext cx="107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5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amazon.com</a:t>
            </a:r>
          </a:p>
        </p:txBody>
      </p:sp>
    </p:spTree>
    <p:extLst>
      <p:ext uri="{BB962C8B-B14F-4D97-AF65-F5344CB8AC3E}">
        <p14:creationId xmlns:p14="http://schemas.microsoft.com/office/powerpoint/2010/main" val="2284692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</a:t>
            </a:r>
            <a:r>
              <a:rPr lang="en-US" dirty="0" smtClean="0"/>
              <a:t>ftables is heralded as the future for Linux firewalls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 spite of being in mainline for over 5 years, there’s still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</a:t>
            </a:r>
            <a:r>
              <a:rPr lang="en-US" dirty="0" smtClean="0"/>
              <a:t>little documentation</a:t>
            </a:r>
          </a:p>
          <a:p>
            <a:pPr>
              <a:lnSpc>
                <a:spcPct val="120000"/>
              </a:lnSpc>
            </a:pPr>
            <a:r>
              <a:rPr lang="en-US" dirty="0"/>
              <a:t>n</a:t>
            </a:r>
            <a:r>
              <a:rPr lang="en-US" dirty="0" smtClean="0"/>
              <a:t>ftables addresses many of the problems encountered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Xtables </a:t>
            </a:r>
            <a:r>
              <a:rPr lang="en-US" dirty="0" smtClean="0"/>
              <a:t>with respect to: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Different syntax with the various tools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One unified syntax across L2-L4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Code duplication between address families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Single kernel-based VM </a:t>
            </a:r>
            <a:r>
              <a:rPr lang="en-US" dirty="0" err="1" smtClean="0"/>
              <a:t>ala</a:t>
            </a:r>
            <a:r>
              <a:rPr lang="en-US" dirty="0" smtClean="0"/>
              <a:t> BPF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Stack slow downs due to large numbers of rules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Rules can be aggregated with fast lookup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Requiring reloading all of the rules if something needed to be modified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 ability to modify any rule in any chain without needing to reload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Fortunately, there are several compatibility commands and layers that allow you to continue with the known Xtables syntax and have that converted to nftables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bottom line is that the learning curve for nftables is steep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But, the benefits appear to be worth the effort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91" y="901357"/>
            <a:ext cx="3866803" cy="990748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846511" y="1892105"/>
            <a:ext cx="11689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 </a:t>
            </a: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tunnelsup.com</a:t>
            </a:r>
          </a:p>
        </p:txBody>
      </p:sp>
    </p:spTree>
    <p:extLst>
      <p:ext uri="{BB962C8B-B14F-4D97-AF65-F5344CB8AC3E}">
        <p14:creationId xmlns:p14="http://schemas.microsoft.com/office/powerpoint/2010/main" val="3560066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2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0247" y="2966036"/>
            <a:ext cx="8845685" cy="158002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The paths taken in the stack by network frames differ for the inbound (ingress), routed/bridged and outbound (egress) data streams</a:t>
            </a:r>
          </a:p>
          <a:p>
            <a:pPr>
              <a:defRPr/>
            </a:pPr>
            <a:r>
              <a:rPr lang="en-US" dirty="0" smtClean="0"/>
              <a:t>There are multiple decision points along the way that determine the fate and path of network frames</a:t>
            </a:r>
          </a:p>
          <a:p>
            <a:pPr>
              <a:defRPr/>
            </a:pPr>
            <a:r>
              <a:rPr lang="en-US" dirty="0" smtClean="0"/>
              <a:t>These include the potential of simply dropping the packet at several decision 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01938" y="1257300"/>
            <a:ext cx="11430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01938" y="15418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01938" y="182761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01938" y="21133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9738" y="1257300"/>
            <a:ext cx="11430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9738" y="15418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9738" y="182761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9738" y="21133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21338" y="1257300"/>
            <a:ext cx="11430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21338" y="15418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21338" y="182761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21338" y="2113360"/>
            <a:ext cx="1143000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21000" y="2343150"/>
            <a:ext cx="381000" cy="171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54400" y="2343150"/>
            <a:ext cx="381000" cy="171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76738" y="2337198"/>
            <a:ext cx="381000" cy="177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10138" y="2337198"/>
            <a:ext cx="381000" cy="177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48338" y="2343150"/>
            <a:ext cx="381000" cy="171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81738" y="2343150"/>
            <a:ext cx="381000" cy="171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68539" y="2307432"/>
            <a:ext cx="3273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L1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0076" y="1885950"/>
            <a:ext cx="7573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L2 (MAC)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0600" y="1600200"/>
            <a:ext cx="3273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L3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8539" y="1290638"/>
            <a:ext cx="3273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L4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971550"/>
            <a:ext cx="169501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Application layer </a:t>
            </a:r>
            <a:r>
              <a:rPr lang="en-US" sz="1200" dirty="0" smtClean="0">
                <a:latin typeface="+mn-lt"/>
              </a:rPr>
              <a:t>      L5</a:t>
            </a:r>
            <a:r>
              <a:rPr lang="en-US" sz="1200" dirty="0">
                <a:latin typeface="+mn-lt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30539" y="2593182"/>
            <a:ext cx="62497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Ingress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54526" y="2593182"/>
            <a:ext cx="7019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Forward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67400" y="2593182"/>
            <a:ext cx="5816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Egress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78338" y="1828800"/>
            <a:ext cx="57259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</a:rPr>
              <a:t>Bridging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78338" y="1543050"/>
            <a:ext cx="55015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</a:rPr>
              <a:t>Routing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421732" y="1726804"/>
            <a:ext cx="13716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5774532" y="1751807"/>
            <a:ext cx="1371600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134644" y="2056606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795044" y="208161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54538" y="2025254"/>
            <a:ext cx="533400" cy="119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54538" y="1714500"/>
            <a:ext cx="533400" cy="119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Network Traffic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smtClean="0"/>
              <a:t>Hooks Within the Stack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4577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Device Driver (Input)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943350"/>
            <a:ext cx="1828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CRC &amp; Consistency Checks</a:t>
            </a:r>
          </a:p>
        </p:txBody>
      </p:sp>
      <p:sp>
        <p:nvSpPr>
          <p:cNvPr id="7" name="Oval 6"/>
          <p:cNvSpPr/>
          <p:nvPr/>
        </p:nvSpPr>
        <p:spPr>
          <a:xfrm>
            <a:off x="609600" y="2400300"/>
            <a:ext cx="1981200" cy="342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NF_IP_PRE_ROUTING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828800"/>
            <a:ext cx="1828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Routing</a:t>
            </a:r>
          </a:p>
        </p:txBody>
      </p:sp>
      <p:sp>
        <p:nvSpPr>
          <p:cNvPr id="9" name="Oval 8"/>
          <p:cNvSpPr/>
          <p:nvPr/>
        </p:nvSpPr>
        <p:spPr>
          <a:xfrm>
            <a:off x="609600" y="1257300"/>
            <a:ext cx="1981200" cy="342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NF_IP_LOCAL_IN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(iptables: INPUT)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857250"/>
            <a:ext cx="1828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Higher layers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Local Processes</a:t>
            </a:r>
          </a:p>
        </p:txBody>
      </p:sp>
      <p:sp>
        <p:nvSpPr>
          <p:cNvPr id="11" name="Oval 10"/>
          <p:cNvSpPr/>
          <p:nvPr/>
        </p:nvSpPr>
        <p:spPr>
          <a:xfrm>
            <a:off x="6019800" y="1371600"/>
            <a:ext cx="1981200" cy="342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NF_IP_LOCAL_OUT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(iptables: OUTPUT)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1885950"/>
            <a:ext cx="1828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Routing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2400300"/>
            <a:ext cx="1981200" cy="342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NF_IP_POST_ROUTING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4457700"/>
            <a:ext cx="1828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Device Driver (Output)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1771650"/>
            <a:ext cx="19812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NF_IP_FORWARD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(iptables: FORWARD)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" idx="0"/>
            <a:endCxn id="6" idx="2"/>
          </p:cNvCxnSpPr>
          <p:nvPr/>
        </p:nvCxnSpPr>
        <p:spPr>
          <a:xfrm rot="5400000" flipH="1" flipV="1">
            <a:off x="1514476" y="437157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515269" y="3856831"/>
            <a:ext cx="1714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0"/>
            <a:endCxn id="8" idx="2"/>
          </p:cNvCxnSpPr>
          <p:nvPr/>
        </p:nvCxnSpPr>
        <p:spPr>
          <a:xfrm rot="5400000" flipH="1" flipV="1">
            <a:off x="1485901" y="2285604"/>
            <a:ext cx="2286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4"/>
          </p:cNvCxnSpPr>
          <p:nvPr/>
        </p:nvCxnSpPr>
        <p:spPr>
          <a:xfrm rot="5400000" flipH="1" flipV="1">
            <a:off x="1485901" y="1714104"/>
            <a:ext cx="2286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0"/>
            <a:endCxn id="10" idx="1"/>
          </p:cNvCxnSpPr>
          <p:nvPr/>
        </p:nvCxnSpPr>
        <p:spPr>
          <a:xfrm rot="5400000" flipH="1" flipV="1">
            <a:off x="2476500" y="152400"/>
            <a:ext cx="228600" cy="19812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11" idx="0"/>
          </p:cNvCxnSpPr>
          <p:nvPr/>
        </p:nvCxnSpPr>
        <p:spPr>
          <a:xfrm>
            <a:off x="5334000" y="1028700"/>
            <a:ext cx="1676400" cy="3429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  <a:endCxn id="16" idx="2"/>
          </p:cNvCxnSpPr>
          <p:nvPr/>
        </p:nvCxnSpPr>
        <p:spPr>
          <a:xfrm>
            <a:off x="2514600" y="2000250"/>
            <a:ext cx="9144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6" idx="6"/>
            <a:endCxn id="14" idx="2"/>
          </p:cNvCxnSpPr>
          <p:nvPr/>
        </p:nvCxnSpPr>
        <p:spPr>
          <a:xfrm>
            <a:off x="5410200" y="2000250"/>
            <a:ext cx="609600" cy="5715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4"/>
            <a:endCxn id="12" idx="0"/>
          </p:cNvCxnSpPr>
          <p:nvPr/>
        </p:nvCxnSpPr>
        <p:spPr>
          <a:xfrm rot="5400000">
            <a:off x="6924676" y="179982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  <a:endCxn id="14" idx="0"/>
          </p:cNvCxnSpPr>
          <p:nvPr/>
        </p:nvCxnSpPr>
        <p:spPr>
          <a:xfrm rot="5400000">
            <a:off x="6924676" y="231417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4"/>
            <a:endCxn id="65" idx="0"/>
          </p:cNvCxnSpPr>
          <p:nvPr/>
        </p:nvCxnSpPr>
        <p:spPr>
          <a:xfrm rot="5400000">
            <a:off x="6924676" y="282852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9600" y="3429000"/>
            <a:ext cx="19812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NF_BR_PRE_ROUTING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09600" y="2914650"/>
            <a:ext cx="19812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NF_BR_LOCAL_IN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19800" y="3429000"/>
            <a:ext cx="19812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NF_BR_POST_ROUTING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19800" y="2914650"/>
            <a:ext cx="19812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NF_BR_LOCAL_OUT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65" idx="4"/>
            <a:endCxn id="64" idx="0"/>
          </p:cNvCxnSpPr>
          <p:nvPr/>
        </p:nvCxnSpPr>
        <p:spPr>
          <a:xfrm rot="5400000">
            <a:off x="6924676" y="334287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4"/>
            <a:endCxn id="15" idx="0"/>
          </p:cNvCxnSpPr>
          <p:nvPr/>
        </p:nvCxnSpPr>
        <p:spPr>
          <a:xfrm rot="5400000">
            <a:off x="6667501" y="4114404"/>
            <a:ext cx="685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352800" y="3429000"/>
            <a:ext cx="19812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NF_BR_FORWARD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>
            <a:stCxn id="52" idx="0"/>
            <a:endCxn id="58" idx="4"/>
          </p:cNvCxnSpPr>
          <p:nvPr/>
        </p:nvCxnSpPr>
        <p:spPr>
          <a:xfrm rot="5400000" flipH="1" flipV="1">
            <a:off x="1514476" y="334287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0"/>
            <a:endCxn id="7" idx="4"/>
          </p:cNvCxnSpPr>
          <p:nvPr/>
        </p:nvCxnSpPr>
        <p:spPr>
          <a:xfrm rot="5400000" flipH="1" flipV="1">
            <a:off x="1514476" y="2828529"/>
            <a:ext cx="171450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2" idx="6"/>
            <a:endCxn id="74" idx="2"/>
          </p:cNvCxnSpPr>
          <p:nvPr/>
        </p:nvCxnSpPr>
        <p:spPr>
          <a:xfrm>
            <a:off x="2590800" y="3600450"/>
            <a:ext cx="7620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4" idx="6"/>
            <a:endCxn id="64" idx="2"/>
          </p:cNvCxnSpPr>
          <p:nvPr/>
        </p:nvCxnSpPr>
        <p:spPr>
          <a:xfrm>
            <a:off x="5334000" y="3600450"/>
            <a:ext cx="6858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932304" y="3175728"/>
            <a:ext cx="717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ebtables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58548" y="1512314"/>
            <a:ext cx="13053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 smtClean="0"/>
              <a:t>i</a:t>
            </a:r>
            <a:r>
              <a:rPr lang="en-US" sz="1200" dirty="0" err="1" smtClean="0">
                <a:latin typeface="+mn-lt"/>
              </a:rPr>
              <a:t>ptables</a:t>
            </a:r>
            <a:r>
              <a:rPr lang="en-US" sz="1200" dirty="0" smtClean="0">
                <a:latin typeface="+mn-lt"/>
              </a:rPr>
              <a:t>/ip6tables</a:t>
            </a:r>
            <a:endParaRPr lang="en-US" sz="1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0675" y="3856435"/>
            <a:ext cx="228600" cy="172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40675" y="4140994"/>
            <a:ext cx="228600" cy="172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56" name="TextBox 3"/>
          <p:cNvSpPr txBox="1">
            <a:spLocks noChangeArrowheads="1"/>
          </p:cNvSpPr>
          <p:nvPr/>
        </p:nvSpPr>
        <p:spPr bwMode="auto">
          <a:xfrm>
            <a:off x="8397876" y="38290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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Calibri" pitchFamily="34" charset="0"/>
              <a:buChar char="­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" charset="0"/>
              </a:rPr>
              <a:t>L3</a:t>
            </a:r>
          </a:p>
        </p:txBody>
      </p:sp>
      <p:sp>
        <p:nvSpPr>
          <p:cNvPr id="9257" name="TextBox 40"/>
          <p:cNvSpPr txBox="1">
            <a:spLocks noChangeArrowheads="1"/>
          </p:cNvSpPr>
          <p:nvPr/>
        </p:nvSpPr>
        <p:spPr bwMode="auto">
          <a:xfrm>
            <a:off x="8397876" y="408503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ebdings" pitchFamily="18" charset="2"/>
              <a:buChar char="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Font typeface="Calibri" pitchFamily="34" charset="0"/>
              <a:buChar char="­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" charset="0"/>
              </a:rPr>
              <a:t>L2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Example Hook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47" y="843064"/>
            <a:ext cx="8849335" cy="37029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 smtClean="0"/>
              <a:t>Here is an example of hooking in the stack to simply drop all UDP traffic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// ’Hello World’ v2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netfilter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hooks example that drops UDP (protocol 17)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kernel.h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module.h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netfilter.h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/netfilter_ipv4.h&gt;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skbuff.h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#include &lt;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linux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ip.h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static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nf_hook_ops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   //net filter hook option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endParaRPr lang="en-US" sz="8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sk_buff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sock_buff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udphdr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udp_header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         //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header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(not used)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iphdr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ip_header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           //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header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endParaRPr lang="en-US" sz="8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int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init_module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nfho.hook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hook_func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nfho.hooknum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NF_IP_PRE_ROUTING;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nfho.pf = PF_INET;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nfho.priority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NF_IP_PRI_FIRST;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nf_register_hook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(&amp;</a:t>
            </a:r>
            <a:r>
              <a:rPr lang="en-US" sz="8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return 0;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5078" y="4330616"/>
            <a:ext cx="1720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(source </a:t>
            </a:r>
            <a:r>
              <a:rPr lang="en-US" sz="800" dirty="0">
                <a:solidFill>
                  <a:srgbClr val="008000"/>
                </a:solidFill>
              </a:rPr>
              <a:t>http://www.paulkiddie.com</a:t>
            </a:r>
            <a:r>
              <a:rPr lang="en-US" sz="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Example Hook Module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unsigned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int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hook_func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(unsigned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int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hooknum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,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**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skb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, </a:t>
            </a:r>
            <a:b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</a:b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			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const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net_device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*in, </a:t>
            </a:r>
            <a:b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</a:b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			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const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net_device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*out, </a:t>
            </a:r>
            <a:b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</a:b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			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int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(*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okfn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*)) {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sock_buff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*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skb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// grab network header using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accessor</a:t>
            </a:r>
            <a:endParaRPr lang="en-US" sz="9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ip_header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iphdr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*)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skb_network_header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sock_buff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);    </a:t>
            </a:r>
            <a:b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</a:b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if(!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sock_buff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 { return NF_ACCEPT;}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// grab transport header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if 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ip_header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-&gt;protocol==17) {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udp_header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= 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struct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udphdr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*)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skb_transport_header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sock_buff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);  </a:t>
            </a:r>
            <a:b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</a:b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// log we’ve got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packet to /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var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/log/messages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printk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(KERN_INFO "got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udp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packet \n"); 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return NF_DROP;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return NF_ACCEPT;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900" b="1" dirty="0" smtClean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void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cleanup_module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       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nf_unregister_hook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(&amp;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nfho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); 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cs typeface="Courier New" panose="02070309020205020404" pitchFamily="49" charset="0"/>
              </a:rPr>
              <a:t>}</a:t>
            </a:r>
            <a:endParaRPr lang="en-US" sz="900" b="1" dirty="0">
              <a:solidFill>
                <a:srgbClr val="000000"/>
              </a:solidFill>
              <a:latin typeface="Courier New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Packet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each operating system with network </a:t>
            </a:r>
            <a:br>
              <a:rPr lang="en-US" dirty="0" smtClean="0"/>
            </a:br>
            <a:r>
              <a:rPr lang="en-US" dirty="0" smtClean="0"/>
              <a:t>connectivity, we must take into account the </a:t>
            </a:r>
            <a:br>
              <a:rPr lang="en-US" dirty="0" smtClean="0"/>
            </a:br>
            <a:r>
              <a:rPr lang="en-US" dirty="0" smtClean="0"/>
              <a:t>evil cyber wonks</a:t>
            </a:r>
          </a:p>
          <a:p>
            <a:pPr lvl="1"/>
            <a:r>
              <a:rPr lang="en-US" dirty="0" smtClean="0"/>
              <a:t>They have nothing better to do with their time but </a:t>
            </a:r>
            <a:br>
              <a:rPr lang="en-US" dirty="0" smtClean="0"/>
            </a:br>
            <a:r>
              <a:rPr lang="en-US" dirty="0" smtClean="0"/>
              <a:t>attack the unsuspecting</a:t>
            </a:r>
          </a:p>
          <a:p>
            <a:r>
              <a:rPr lang="en-US" dirty="0" smtClean="0"/>
              <a:t>Generally, the first layer of a defense-in-depth </a:t>
            </a:r>
            <a:br>
              <a:rPr lang="en-US" dirty="0" smtClean="0"/>
            </a:br>
            <a:r>
              <a:rPr lang="en-US" dirty="0" smtClean="0"/>
              <a:t>strategy is to try to block evil-doers with a packet filter</a:t>
            </a:r>
          </a:p>
          <a:p>
            <a:pPr lvl="1"/>
            <a:r>
              <a:rPr lang="en-US" dirty="0" smtClean="0"/>
              <a:t>Drops/blocks packets before they can enter the network stack</a:t>
            </a:r>
          </a:p>
          <a:p>
            <a:pPr lvl="1"/>
            <a:r>
              <a:rPr lang="en-US" dirty="0" smtClean="0"/>
              <a:t>Packet filters are typically stateless or stateful</a:t>
            </a:r>
          </a:p>
          <a:p>
            <a:pPr lvl="2"/>
            <a:r>
              <a:rPr lang="en-US" dirty="0" smtClean="0"/>
              <a:t>Stateless filters are also known as </a:t>
            </a:r>
            <a:r>
              <a:rPr lang="en-US" altLang="x-none" dirty="0"/>
              <a:t>network-layer </a:t>
            </a:r>
            <a:r>
              <a:rPr lang="en-US" altLang="x-none" dirty="0" smtClean="0"/>
              <a:t>firewalls</a:t>
            </a:r>
          </a:p>
          <a:p>
            <a:pPr lvl="2"/>
            <a:r>
              <a:rPr lang="en-US" dirty="0" smtClean="0"/>
              <a:t>Stateful filters are also known as circuit-level firewalls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10668" r="14440" b="16443"/>
          <a:stretch/>
        </p:blipFill>
        <p:spPr>
          <a:xfrm>
            <a:off x="7530353" y="843064"/>
            <a:ext cx="1485068" cy="160231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941088" y="2497005"/>
            <a:ext cx="107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3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youtube.com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x-none" smtClean="0"/>
              <a:t>Packet Filters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x-none" dirty="0" smtClean="0"/>
              <a:t>Validates a packet based mostly on the contents of its IP header</a:t>
            </a:r>
          </a:p>
          <a:p>
            <a:pPr lvl="1">
              <a:defRPr/>
            </a:pPr>
            <a:r>
              <a:rPr lang="en-US" altLang="x-none" dirty="0" smtClean="0"/>
              <a:t>IP Addresses</a:t>
            </a:r>
          </a:p>
          <a:p>
            <a:pPr lvl="1">
              <a:defRPr/>
            </a:pPr>
            <a:r>
              <a:rPr lang="en-US" altLang="x-none" dirty="0" smtClean="0"/>
              <a:t>Protocol</a:t>
            </a:r>
          </a:p>
          <a:p>
            <a:pPr lvl="1">
              <a:defRPr/>
            </a:pPr>
            <a:r>
              <a:rPr lang="en-US" altLang="x-none" dirty="0" smtClean="0"/>
              <a:t>Type of service</a:t>
            </a:r>
          </a:p>
          <a:p>
            <a:pPr lvl="1">
              <a:defRPr/>
            </a:pPr>
            <a:r>
              <a:rPr lang="en-US" altLang="x-none" dirty="0" smtClean="0"/>
              <a:t>Hardware Interface</a:t>
            </a:r>
          </a:p>
          <a:p>
            <a:pPr lvl="1">
              <a:defRPr/>
            </a:pPr>
            <a:r>
              <a:rPr lang="en-US" altLang="x-none" dirty="0" smtClean="0"/>
              <a:t>Direction</a:t>
            </a:r>
          </a:p>
          <a:p>
            <a:pPr>
              <a:defRPr/>
            </a:pPr>
            <a:r>
              <a:rPr lang="en-US" altLang="x-none" dirty="0" smtClean="0"/>
              <a:t>Each packet is an entity onto themselves</a:t>
            </a:r>
          </a:p>
          <a:p>
            <a:pPr lvl="1">
              <a:defRPr/>
            </a:pPr>
            <a:r>
              <a:rPr lang="en-US" altLang="x-none" dirty="0" smtClean="0"/>
              <a:t>I.e., the filter is stateless</a:t>
            </a:r>
          </a:p>
          <a:p>
            <a:pPr>
              <a:defRPr/>
            </a:pPr>
            <a:r>
              <a:rPr lang="en-US" altLang="x-none" dirty="0" smtClean="0"/>
              <a:t>Little visibility into the packet </a:t>
            </a:r>
            <a:br>
              <a:rPr lang="en-US" altLang="x-none" dirty="0" smtClean="0"/>
            </a:br>
            <a:r>
              <a:rPr lang="en-US" altLang="x-none" dirty="0" smtClean="0"/>
              <a:t>payload/data</a:t>
            </a:r>
          </a:p>
          <a:p>
            <a:pPr>
              <a:defRPr/>
            </a:pPr>
            <a:r>
              <a:rPr lang="en-US" altLang="x-none" dirty="0" smtClean="0"/>
              <a:t>Packet filters *can* look into the </a:t>
            </a:r>
            <a:br>
              <a:rPr lang="en-US" altLang="x-none" dirty="0" smtClean="0"/>
            </a:br>
            <a:r>
              <a:rPr lang="en-US" altLang="x-none" dirty="0" smtClean="0"/>
              <a:t>TCP header</a:t>
            </a:r>
          </a:p>
          <a:p>
            <a:pPr lvl="1">
              <a:defRPr/>
            </a:pPr>
            <a:r>
              <a:rPr lang="en-US" altLang="x-none" dirty="0" smtClean="0"/>
              <a:t>Typically only for the </a:t>
            </a:r>
            <a:r>
              <a:rPr lang="en-US" altLang="x-none" dirty="0" smtClean="0"/>
              <a:t>TCP/UDP </a:t>
            </a:r>
            <a:r>
              <a:rPr lang="en-US" altLang="x-none" dirty="0" smtClean="0"/>
              <a:t>port, however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7567589" y="3291840"/>
            <a:ext cx="1447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33"/>
              </a:buClr>
              <a:buSzPct val="110000"/>
              <a:buFont typeface="Wingdings 2" pitchFamily="18" charset="2"/>
              <a:buBlip>
                <a:blip r:embed="rId2"/>
              </a:buBlip>
              <a:defRPr sz="32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33"/>
              </a:buClr>
              <a:buFont typeface="Webdings" pitchFamily="18" charset="2"/>
              <a:buChar char="4"/>
              <a:defRPr sz="28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 sz="24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2000">
                <a:solidFill>
                  <a:srgbClr val="003399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x-none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learn-networking.com</a:t>
            </a: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54" y="1210866"/>
            <a:ext cx="3581147" cy="20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2019, The PTR Group,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ELC-SD-0819-</a:t>
            </a:r>
            <a:fld id="{D4FE8826-5FAE-4731-9EB4-C443BC0E31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2119</Words>
  <Application>Microsoft Office PowerPoint</Application>
  <PresentationFormat>On-screen Show (16:9)</PresentationFormat>
  <Paragraphs>460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Speaker/Author Details</vt:lpstr>
      <vt:lpstr>What We Will Talk About…</vt:lpstr>
      <vt:lpstr>Understanding Network Traffic Terms</vt:lpstr>
      <vt:lpstr>Hooks Within the Stack</vt:lpstr>
      <vt:lpstr>Example Hook Module</vt:lpstr>
      <vt:lpstr>Example Hook Module #2</vt:lpstr>
      <vt:lpstr>Network Packet Filtering</vt:lpstr>
      <vt:lpstr>Packet Filters</vt:lpstr>
      <vt:lpstr>Well Known Port Examples</vt:lpstr>
      <vt:lpstr>Other Ports</vt:lpstr>
      <vt:lpstr>Problems With Port Blocking</vt:lpstr>
      <vt:lpstr>Example Packet Filtering Rules</vt:lpstr>
      <vt:lpstr>Packet Filter Rule Definitions</vt:lpstr>
      <vt:lpstr>Stateless Filters: Pros &amp; Cons</vt:lpstr>
      <vt:lpstr>Stateful Filters</vt:lpstr>
      <vt:lpstr>Connection State Table</vt:lpstr>
      <vt:lpstr>Stateful Filters: Pros &amp; Cons</vt:lpstr>
      <vt:lpstr>Bridging Firewalls and Brouters</vt:lpstr>
      <vt:lpstr>Netfilter Architecture</vt:lpstr>
      <vt:lpstr>Xtables Packet Flow</vt:lpstr>
      <vt:lpstr>Problems with Xtables</vt:lpstr>
      <vt:lpstr>Example of Dropping Malformed Packets</vt:lpstr>
      <vt:lpstr>Enter nftables</vt:lpstr>
      <vt:lpstr>nftables Architecture</vt:lpstr>
      <vt:lpstr>Verify that nftables is in the Kernel</vt:lpstr>
      <vt:lpstr>Kernel Configuration</vt:lpstr>
      <vt:lpstr>Usage</vt:lpstr>
      <vt:lpstr>Coexistance of Xtables and nftables</vt:lpstr>
      <vt:lpstr>Basic Approach</vt:lpstr>
      <vt:lpstr>CLI vs. File</vt:lpstr>
      <vt:lpstr>Sample IPv4/IPv6 Combined Firewall</vt:lpstr>
      <vt:lpstr>Example Bridge w/ Failed Translation</vt:lpstr>
      <vt:lpstr>Translating from iptables to nftables</vt:lpstr>
      <vt:lpstr>GUI Firewall Builder for nftables?</vt:lpstr>
      <vt:lpstr>Finding Documentation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mike</cp:lastModifiedBy>
  <cp:revision>122</cp:revision>
  <dcterms:created xsi:type="dcterms:W3CDTF">2015-04-06T18:30:18Z</dcterms:created>
  <dcterms:modified xsi:type="dcterms:W3CDTF">2019-08-19T21:16:37Z</dcterms:modified>
</cp:coreProperties>
</file>