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299" r:id="rId3"/>
    <p:sldId id="300" r:id="rId4"/>
    <p:sldId id="409" r:id="rId5"/>
    <p:sldId id="301" r:id="rId6"/>
    <p:sldId id="305" r:id="rId7"/>
    <p:sldId id="306" r:id="rId8"/>
    <p:sldId id="307" r:id="rId9"/>
    <p:sldId id="308" r:id="rId10"/>
    <p:sldId id="309" r:id="rId11"/>
    <p:sldId id="310" r:id="rId12"/>
    <p:sldId id="313" r:id="rId13"/>
    <p:sldId id="314" r:id="rId14"/>
    <p:sldId id="315" r:id="rId15"/>
    <p:sldId id="410" r:id="rId16"/>
    <p:sldId id="336" r:id="rId17"/>
    <p:sldId id="318" r:id="rId18"/>
    <p:sldId id="328" r:id="rId19"/>
    <p:sldId id="316" r:id="rId20"/>
    <p:sldId id="319" r:id="rId21"/>
    <p:sldId id="320" r:id="rId22"/>
    <p:sldId id="321" r:id="rId23"/>
    <p:sldId id="324" r:id="rId24"/>
    <p:sldId id="325" r:id="rId25"/>
    <p:sldId id="327" r:id="rId26"/>
    <p:sldId id="330" r:id="rId27"/>
    <p:sldId id="337" r:id="rId28"/>
    <p:sldId id="338" r:id="rId29"/>
    <p:sldId id="341" r:id="rId30"/>
    <p:sldId id="352" r:id="rId31"/>
    <p:sldId id="354" r:id="rId32"/>
    <p:sldId id="358" r:id="rId33"/>
    <p:sldId id="359" r:id="rId34"/>
    <p:sldId id="360" r:id="rId35"/>
    <p:sldId id="364" r:id="rId36"/>
    <p:sldId id="367" r:id="rId37"/>
    <p:sldId id="368" r:id="rId38"/>
    <p:sldId id="371" r:id="rId39"/>
    <p:sldId id="373" r:id="rId40"/>
    <p:sldId id="374" r:id="rId41"/>
    <p:sldId id="378" r:id="rId42"/>
    <p:sldId id="379" r:id="rId43"/>
    <p:sldId id="381" r:id="rId44"/>
    <p:sldId id="382" r:id="rId45"/>
    <p:sldId id="385" r:id="rId46"/>
    <p:sldId id="388" r:id="rId47"/>
    <p:sldId id="398" r:id="rId48"/>
    <p:sldId id="406" r:id="rId49"/>
    <p:sldId id="408" r:id="rId50"/>
    <p:sldId id="399" r:id="rId51"/>
    <p:sldId id="400" r:id="rId52"/>
    <p:sldId id="404" r:id="rId53"/>
    <p:sldId id="369" r:id="rId54"/>
    <p:sldId id="297" r:id="rId5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988A"/>
    <a:srgbClr val="013B74"/>
    <a:srgbClr val="F8D1C8"/>
    <a:srgbClr val="1579D1"/>
    <a:srgbClr val="1E98C9"/>
    <a:srgbClr val="4EB7C5"/>
    <a:srgbClr val="B0E1D8"/>
    <a:srgbClr val="9FDED5"/>
    <a:srgbClr val="53ADA2"/>
    <a:srgbClr val="8B0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7387" autoAdjust="0"/>
    <p:restoredTop sz="94393"/>
  </p:normalViewPr>
  <p:slideViewPr>
    <p:cSldViewPr snapToGrid="0" snapToObjects="1">
      <p:cViewPr varScale="1">
        <p:scale>
          <a:sx n="135" d="100"/>
          <a:sy n="135" d="100"/>
        </p:scale>
        <p:origin x="-90" y="-9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0DBAA3-A1AA-47CB-8E09-AFB7C27EFEF4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664D5-E2FB-4638-96A7-C4BDC97D0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77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Handle SIGINT</a:t>
            </a:r>
            <a:r>
              <a:rPr lang="en-US" baseline="0" dirty="0" smtClean="0"/>
              <a:t> stop print pass</a:t>
            </a:r>
          </a:p>
          <a:p>
            <a:r>
              <a:rPr lang="en-US" baseline="0" dirty="0" smtClean="0"/>
              <a:t>Pass the signal with continue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664D5-E2FB-4638-96A7-C4BDC97D0A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39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1FA3111D-831A-4CC8-BC28-D5B1B5E5C511}" type="slidenum">
              <a:rPr lang="en-US" altLang="x-none" sz="1300" smtClean="0"/>
              <a:pPr>
                <a:spcBef>
                  <a:spcPct val="0"/>
                </a:spcBef>
              </a:pPr>
              <a:t>33</a:t>
            </a:fld>
            <a:endParaRPr lang="en-US" altLang="x-none" sz="1300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5800"/>
            <a:ext cx="6092825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1225" y="4346575"/>
            <a:ext cx="5035550" cy="411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 smtClean="0">
              <a:cs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0A5251BE-40C9-4D25-B36E-6F73E6D0C3B3}" type="slidenum">
              <a:rPr lang="en-US" altLang="x-none" sz="1300" smtClean="0"/>
              <a:pPr>
                <a:spcBef>
                  <a:spcPct val="0"/>
                </a:spcBef>
              </a:pPr>
              <a:t>34</a:t>
            </a:fld>
            <a:endParaRPr lang="en-US" altLang="x-none" sz="130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7350" y="687388"/>
            <a:ext cx="6088063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4988"/>
            <a:ext cx="5032375" cy="4113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 smtClean="0">
              <a:cs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C2C9ED50-E395-424D-902A-8C5661D75CFD}" type="slidenum">
              <a:rPr lang="en-US" altLang="x-none" sz="1300" smtClean="0"/>
              <a:pPr>
                <a:spcBef>
                  <a:spcPct val="0"/>
                </a:spcBef>
              </a:pPr>
              <a:t>39</a:t>
            </a:fld>
            <a:endParaRPr lang="en-US" altLang="x-none" sz="1300" smtClean="0"/>
          </a:p>
        </p:txBody>
      </p:sp>
      <p:sp>
        <p:nvSpPr>
          <p:cNvPr id="48131" name="Text Box 2"/>
          <p:cNvSpPr txBox="1">
            <a:spLocks noChangeArrowheads="1"/>
          </p:cNvSpPr>
          <p:nvPr/>
        </p:nvSpPr>
        <p:spPr bwMode="auto">
          <a:xfrm>
            <a:off x="3884613" y="8683625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45630" rIns="91260" bIns="45630" anchor="b"/>
          <a:lstStyle>
            <a:lvl1pPr defTabSz="431800">
              <a:spcBef>
                <a:spcPct val="30000"/>
              </a:spcBef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31800">
              <a:spcBef>
                <a:spcPct val="30000"/>
              </a:spcBef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31800">
              <a:spcBef>
                <a:spcPct val="30000"/>
              </a:spcBef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31800">
              <a:spcBef>
                <a:spcPct val="30000"/>
              </a:spcBef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31800">
              <a:spcBef>
                <a:spcPct val="30000"/>
              </a:spcBef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318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318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318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318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</a:pPr>
            <a:fld id="{BDEFF174-E804-4DCD-A8A0-9037B2E8E157}" type="slidenum">
              <a:rPr lang="en-US" altLang="x-none" sz="1100">
                <a:solidFill>
                  <a:srgbClr val="000000"/>
                </a:solidFill>
                <a:cs typeface="Calibri" pitchFamily="34" charset="0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</a:pPr>
              <a:t>39</a:t>
            </a:fld>
            <a:endParaRPr lang="en-US" altLang="x-none" sz="110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48132" name="Text Box 3"/>
          <p:cNvSpPr txBox="1">
            <a:spLocks noChangeArrowheads="1"/>
          </p:cNvSpPr>
          <p:nvPr/>
        </p:nvSpPr>
        <p:spPr bwMode="auto">
          <a:xfrm>
            <a:off x="0" y="8683625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45630" rIns="91260" bIns="45630" anchor="b"/>
          <a:lstStyle>
            <a:lvl1pPr defTabSz="431800">
              <a:spcBef>
                <a:spcPct val="30000"/>
              </a:spcBef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31800">
              <a:spcBef>
                <a:spcPct val="30000"/>
              </a:spcBef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31800">
              <a:spcBef>
                <a:spcPct val="30000"/>
              </a:spcBef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31800">
              <a:spcBef>
                <a:spcPct val="30000"/>
              </a:spcBef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31800">
              <a:spcBef>
                <a:spcPct val="30000"/>
              </a:spcBef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318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318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318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318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x-none" altLang="x-none" sz="110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48133" name="Text Box 4"/>
          <p:cNvSpPr txBox="1"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45630" rIns="91260" bIns="45630"/>
          <a:lstStyle>
            <a:lvl1pPr defTabSz="431800">
              <a:spcBef>
                <a:spcPct val="30000"/>
              </a:spcBef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31800">
              <a:spcBef>
                <a:spcPct val="30000"/>
              </a:spcBef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31800">
              <a:spcBef>
                <a:spcPct val="30000"/>
              </a:spcBef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31800">
              <a:spcBef>
                <a:spcPct val="30000"/>
              </a:spcBef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31800">
              <a:spcBef>
                <a:spcPct val="30000"/>
              </a:spcBef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318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318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318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318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x-none" altLang="x-none" sz="110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48134" name="Text Box 5"/>
          <p:cNvSpPr txBox="1">
            <a:spLocks noChangeArrowheads="1"/>
          </p:cNvSpPr>
          <p:nvPr/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60" tIns="45630" rIns="91260" bIns="45630"/>
          <a:lstStyle>
            <a:lvl1pPr defTabSz="431800">
              <a:spcBef>
                <a:spcPct val="30000"/>
              </a:spcBef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31800">
              <a:spcBef>
                <a:spcPct val="30000"/>
              </a:spcBef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31800">
              <a:spcBef>
                <a:spcPct val="30000"/>
              </a:spcBef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31800">
              <a:spcBef>
                <a:spcPct val="30000"/>
              </a:spcBef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31800">
              <a:spcBef>
                <a:spcPct val="30000"/>
              </a:spcBef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318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318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318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318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1800" algn="l"/>
                <a:tab pos="863600" algn="l"/>
                <a:tab pos="1296988" algn="l"/>
                <a:tab pos="1728788" algn="l"/>
                <a:tab pos="2162175" algn="l"/>
                <a:tab pos="2593975" algn="l"/>
                <a:tab pos="3025775" algn="l"/>
                <a:tab pos="3459163" algn="l"/>
                <a:tab pos="3890963" algn="l"/>
                <a:tab pos="4324350" algn="l"/>
                <a:tab pos="4756150" algn="l"/>
                <a:tab pos="5189538" algn="l"/>
                <a:tab pos="5621338" algn="l"/>
                <a:tab pos="6053138" algn="l"/>
                <a:tab pos="6486525" algn="l"/>
                <a:tab pos="6918325" algn="l"/>
                <a:tab pos="7351713" algn="l"/>
                <a:tab pos="7783513" algn="l"/>
                <a:tab pos="8215313" algn="l"/>
                <a:tab pos="86487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</a:pPr>
            <a:endParaRPr lang="x-none" altLang="x-none" sz="110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48135" name="Text Box 6"/>
          <p:cNvSpPr txBox="1">
            <a:spLocks noChangeArrowheads="1"/>
          </p:cNvSpPr>
          <p:nvPr/>
        </p:nvSpPr>
        <p:spPr bwMode="auto">
          <a:xfrm>
            <a:off x="1179513" y="685800"/>
            <a:ext cx="4500562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6493" tIns="43247" rIns="86493" bIns="43247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x-none" altLang="x-none" sz="1800">
              <a:cs typeface="Calibri" pitchFamily="34" charset="0"/>
            </a:endParaRPr>
          </a:p>
        </p:txBody>
      </p:sp>
      <p:sp>
        <p:nvSpPr>
          <p:cNvPr id="48136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x-none" dirty="0" err="1" smtClean="0">
                <a:cs typeface="Calibri" pitchFamily="34" charset="0"/>
              </a:rPr>
              <a:t>Gcc</a:t>
            </a:r>
            <a:r>
              <a:rPr lang="en-US" altLang="x-none" dirty="0" smtClean="0">
                <a:cs typeface="Calibri" pitchFamily="34" charset="0"/>
              </a:rPr>
              <a:t> –g –</a:t>
            </a:r>
            <a:r>
              <a:rPr lang="en-US" altLang="x-none" dirty="0" err="1" smtClean="0">
                <a:cs typeface="Calibri" pitchFamily="34" charset="0"/>
              </a:rPr>
              <a:t>fsanitize</a:t>
            </a:r>
            <a:r>
              <a:rPr lang="en-US" altLang="x-none" dirty="0" smtClean="0">
                <a:cs typeface="Calibri" pitchFamily="34" charset="0"/>
              </a:rPr>
              <a:t>=address –static-</a:t>
            </a:r>
            <a:r>
              <a:rPr lang="en-US" altLang="x-none" dirty="0" err="1" smtClean="0">
                <a:cs typeface="Calibri" pitchFamily="34" charset="0"/>
              </a:rPr>
              <a:t>libasan</a:t>
            </a:r>
            <a:r>
              <a:rPr lang="en-US" altLang="x-none" dirty="0" smtClean="0">
                <a:cs typeface="Calibri" pitchFamily="34" charset="0"/>
              </a:rPr>
              <a:t> </a:t>
            </a:r>
            <a:r>
              <a:rPr lang="en-US" altLang="x-none" dirty="0" err="1" smtClean="0">
                <a:cs typeface="Calibri" pitchFamily="34" charset="0"/>
              </a:rPr>
              <a:t>out_bounds.c</a:t>
            </a:r>
            <a:r>
              <a:rPr lang="en-US" altLang="x-none" dirty="0" smtClean="0">
                <a:cs typeface="Calibri" pitchFamily="34" charset="0"/>
              </a:rPr>
              <a:t>    </a:t>
            </a:r>
            <a:r>
              <a:rPr lang="en-US" altLang="x-none" dirty="0" err="1" smtClean="0">
                <a:cs typeface="Calibri" pitchFamily="34" charset="0"/>
              </a:rPr>
              <a:t>AddressSanitizer</a:t>
            </a:r>
            <a:r>
              <a:rPr lang="en-US" altLang="x-none" dirty="0" smtClean="0">
                <a:cs typeface="Calibri" pitchFamily="34" charset="0"/>
              </a:rPr>
              <a:t>, </a:t>
            </a:r>
            <a:r>
              <a:rPr lang="en-US" altLang="x-none" dirty="0" err="1" smtClean="0">
                <a:cs typeface="Calibri" pitchFamily="34" charset="0"/>
              </a:rPr>
              <a:t>MemorySanitizer</a:t>
            </a:r>
            <a:r>
              <a:rPr lang="en-US" altLang="x-none" dirty="0" smtClean="0">
                <a:cs typeface="Calibri" pitchFamily="34" charset="0"/>
              </a:rPr>
              <a:t>,</a:t>
            </a:r>
            <a:r>
              <a:rPr lang="en-US" altLang="x-none" baseline="0" dirty="0" smtClean="0">
                <a:cs typeface="Calibri" pitchFamily="34" charset="0"/>
              </a:rPr>
              <a:t> </a:t>
            </a:r>
            <a:r>
              <a:rPr lang="en-US" altLang="x-none" baseline="0" dirty="0" err="1" smtClean="0">
                <a:cs typeface="Calibri" pitchFamily="34" charset="0"/>
              </a:rPr>
              <a:t>ThreadSanitizer</a:t>
            </a:r>
            <a:r>
              <a:rPr lang="en-US" altLang="x-none" baseline="0" dirty="0" smtClean="0">
                <a:cs typeface="Calibri" pitchFamily="34" charset="0"/>
              </a:rPr>
              <a:t>, </a:t>
            </a:r>
            <a:r>
              <a:rPr lang="en-US" altLang="x-none" baseline="0" dirty="0" err="1" smtClean="0">
                <a:cs typeface="Calibri" pitchFamily="34" charset="0"/>
              </a:rPr>
              <a:t>LeakSanitizer</a:t>
            </a:r>
            <a:endParaRPr lang="en-US" altLang="x-none" baseline="0" dirty="0" smtClean="0">
              <a:cs typeface="Calibri" pitchFamily="34" charset="0"/>
            </a:endParaRPr>
          </a:p>
          <a:p>
            <a:pPr eaLnBrk="1" hangingPunct="1"/>
            <a:r>
              <a:rPr lang="en-US" altLang="x-none" baseline="0" dirty="0" smtClean="0">
                <a:cs typeface="Calibri" pitchFamily="34" charset="0"/>
              </a:rPr>
              <a:t>Record</a:t>
            </a:r>
          </a:p>
          <a:p>
            <a:pPr eaLnBrk="1" hangingPunct="1"/>
            <a:r>
              <a:rPr lang="en-US" altLang="x-none" baseline="0" dirty="0" smtClean="0">
                <a:cs typeface="Calibri" pitchFamily="34" charset="0"/>
              </a:rPr>
              <a:t>Reverse-</a:t>
            </a:r>
            <a:r>
              <a:rPr lang="en-US" altLang="x-none" baseline="0" smtClean="0">
                <a:cs typeface="Calibri" pitchFamily="34" charset="0"/>
              </a:rPr>
              <a:t>stepi</a:t>
            </a:r>
            <a:endParaRPr lang="x-none" altLang="x-none" smtClean="0">
              <a:cs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x-none" smtClean="0">
                <a:latin typeface="Arial" charset="0"/>
                <a:cs typeface="Arial" charset="0"/>
              </a:rPr>
              <a:t>Note: As of  August, 2012 work was still ongoing to convert LTTV Viewer over to CTF.  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BA3ED226-8E89-45F7-AC30-A97EE67C11F8}" type="slidenum">
              <a:rPr lang="en-US" altLang="x-none" sz="1300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44</a:t>
            </a:fld>
            <a:endParaRPr lang="en-US" altLang="x-none" sz="13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F484BE3B-DE3F-4A41-A3C9-13C309A8422F}" type="slidenum">
              <a:rPr lang="en-US" altLang="x-none" sz="1300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48</a:t>
            </a:fld>
            <a:endParaRPr lang="en-US" altLang="x-none" sz="1300" smtClean="0">
              <a:latin typeface="Arial" charset="0"/>
              <a:cs typeface="Arial" charset="0"/>
            </a:endParaRPr>
          </a:p>
        </p:txBody>
      </p: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3884613" y="8683625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42" tIns="45622" rIns="91242" bIns="45622" anchor="b"/>
          <a:lstStyle>
            <a:lvl1pPr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30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30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30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30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  <a:buSzPct val="45000"/>
            </a:pPr>
            <a:fld id="{FF6EF1C4-9532-4240-A2E5-CF13B16910DB}" type="slidenum">
              <a:rPr lang="en-US" altLang="x-none" sz="110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  <a:buSzPct val="45000"/>
              </a:pPr>
              <a:t>48</a:t>
            </a:fld>
            <a:endParaRPr lang="en-US" altLang="x-none" sz="1100">
              <a:solidFill>
                <a:srgbClr val="000000"/>
              </a:solidFill>
            </a:endParaRPr>
          </a:p>
        </p:txBody>
      </p:sp>
      <p:sp>
        <p:nvSpPr>
          <p:cNvPr id="38916" name="Text Box 3"/>
          <p:cNvSpPr txBox="1">
            <a:spLocks noChangeArrowheads="1"/>
          </p:cNvSpPr>
          <p:nvPr/>
        </p:nvSpPr>
        <p:spPr bwMode="auto">
          <a:xfrm>
            <a:off x="0" y="8683625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42" tIns="45622" rIns="91242" bIns="45622" anchor="b"/>
          <a:lstStyle>
            <a:lvl1pPr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30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30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30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30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45000"/>
            </a:pPr>
            <a:endParaRPr lang="x-none" altLang="x-none" sz="1100">
              <a:solidFill>
                <a:srgbClr val="000000"/>
              </a:solidFill>
            </a:endParaRPr>
          </a:p>
        </p:txBody>
      </p:sp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42" tIns="45622" rIns="91242" bIns="45622"/>
          <a:lstStyle>
            <a:lvl1pPr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30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30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30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30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45000"/>
            </a:pPr>
            <a:endParaRPr lang="x-none" altLang="x-none" sz="1100">
              <a:solidFill>
                <a:srgbClr val="000000"/>
              </a:solidFill>
            </a:endParaRPr>
          </a:p>
        </p:txBody>
      </p:sp>
      <p:sp>
        <p:nvSpPr>
          <p:cNvPr id="38918" name="Text Box 5"/>
          <p:cNvSpPr txBox="1">
            <a:spLocks noChangeArrowheads="1"/>
          </p:cNvSpPr>
          <p:nvPr/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42" tIns="45622" rIns="91242" bIns="45622"/>
          <a:lstStyle>
            <a:lvl1pPr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30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30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30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30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  <a:buSzPct val="45000"/>
            </a:pPr>
            <a:endParaRPr lang="x-none" altLang="x-none" sz="1100">
              <a:solidFill>
                <a:srgbClr val="000000"/>
              </a:solidFill>
            </a:endParaRPr>
          </a:p>
        </p:txBody>
      </p:sp>
      <p:sp>
        <p:nvSpPr>
          <p:cNvPr id="38919" name="Text Box 6"/>
          <p:cNvSpPr txBox="1">
            <a:spLocks noChangeArrowheads="1"/>
          </p:cNvSpPr>
          <p:nvPr/>
        </p:nvSpPr>
        <p:spPr bwMode="auto">
          <a:xfrm>
            <a:off x="1179513" y="685800"/>
            <a:ext cx="4500562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6477" tIns="43237" rIns="86477" bIns="43237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x-none" altLang="x-none" sz="1800">
              <a:latin typeface="Arial" charset="0"/>
            </a:endParaRPr>
          </a:p>
        </p:txBody>
      </p:sp>
      <p:sp>
        <p:nvSpPr>
          <p:cNvPr id="38920" name="Rectangle 7"/>
          <p:cNvSpPr>
            <a:spLocks noGrp="1" noChangeArrowheads="1"/>
          </p:cNvSpPr>
          <p:nvPr>
            <p:ph type="body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x-none" altLang="x-non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B8CEA513-9466-45EE-A29D-76DD3C3D869A}" type="slidenum">
              <a:rPr lang="en-US" altLang="x-none" sz="1300" smtClean="0"/>
              <a:pPr>
                <a:spcBef>
                  <a:spcPct val="0"/>
                </a:spcBef>
              </a:pPr>
              <a:t>49</a:t>
            </a:fld>
            <a:endParaRPr lang="en-US" altLang="x-none" sz="1300" smtClean="0"/>
          </a:p>
        </p:txBody>
      </p:sp>
      <p:sp>
        <p:nvSpPr>
          <p:cNvPr id="59395" name="Text Box 2"/>
          <p:cNvSpPr txBox="1">
            <a:spLocks noChangeArrowheads="1"/>
          </p:cNvSpPr>
          <p:nvPr/>
        </p:nvSpPr>
        <p:spPr bwMode="auto">
          <a:xfrm>
            <a:off x="3884613" y="8683625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42" tIns="45622" rIns="91242" bIns="45622" anchor="b"/>
          <a:lstStyle>
            <a:lvl1pPr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30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30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30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30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  <a:buSzPct val="45000"/>
            </a:pPr>
            <a:fld id="{27AE8C87-FA6E-4B5F-9CFC-3AC42056577E}" type="slidenum">
              <a:rPr lang="en-US" altLang="x-none" sz="1100">
                <a:solidFill>
                  <a:srgbClr val="000000"/>
                </a:solidFill>
                <a:cs typeface="Calibri" pitchFamily="34" charset="0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  <a:buSzPct val="45000"/>
              </a:pPr>
              <a:t>49</a:t>
            </a:fld>
            <a:endParaRPr lang="en-US" altLang="x-none" sz="110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59396" name="Text Box 3"/>
          <p:cNvSpPr txBox="1">
            <a:spLocks noChangeArrowheads="1"/>
          </p:cNvSpPr>
          <p:nvPr/>
        </p:nvSpPr>
        <p:spPr bwMode="auto">
          <a:xfrm>
            <a:off x="0" y="8683625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42" tIns="45622" rIns="91242" bIns="45622" anchor="b"/>
          <a:lstStyle>
            <a:lvl1pPr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30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30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30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30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45000"/>
            </a:pPr>
            <a:endParaRPr lang="x-none" altLang="x-none" sz="110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59397" name="Text Box 4"/>
          <p:cNvSpPr txBox="1"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42" tIns="45622" rIns="91242" bIns="45622"/>
          <a:lstStyle>
            <a:lvl1pPr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30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30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30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30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45000"/>
            </a:pPr>
            <a:endParaRPr lang="x-none" altLang="x-none" sz="110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59398" name="Text Box 5"/>
          <p:cNvSpPr txBox="1">
            <a:spLocks noChangeArrowheads="1"/>
          </p:cNvSpPr>
          <p:nvPr/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242" tIns="45622" rIns="91242" bIns="45622"/>
          <a:lstStyle>
            <a:lvl1pPr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30213">
              <a:spcBef>
                <a:spcPct val="30000"/>
              </a:spcBef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30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30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30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30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82625" algn="l"/>
                <a:tab pos="1366838" algn="l"/>
                <a:tab pos="2051050" algn="l"/>
                <a:tab pos="273685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  <a:buSzPct val="45000"/>
            </a:pPr>
            <a:endParaRPr lang="x-none" altLang="x-none" sz="110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59399" name="Text Box 6"/>
          <p:cNvSpPr txBox="1">
            <a:spLocks noChangeArrowheads="1"/>
          </p:cNvSpPr>
          <p:nvPr/>
        </p:nvSpPr>
        <p:spPr bwMode="auto">
          <a:xfrm>
            <a:off x="1179513" y="685800"/>
            <a:ext cx="4500562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6477" tIns="43237" rIns="86477" bIns="43237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x-none" altLang="x-none" sz="1800">
              <a:cs typeface="Calibri" pitchFamily="34" charset="0"/>
            </a:endParaRPr>
          </a:p>
        </p:txBody>
      </p:sp>
      <p:sp>
        <p:nvSpPr>
          <p:cNvPr id="59400" name="Rectangle 7"/>
          <p:cNvSpPr>
            <a:spLocks noGrp="1" noChangeArrowheads="1"/>
          </p:cNvSpPr>
          <p:nvPr>
            <p:ph type="body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x-none" altLang="x-none" smtClean="0">
              <a:cs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3793" y="1781666"/>
            <a:ext cx="5793079" cy="1321357"/>
          </a:xfrm>
          <a:solidFill>
            <a:schemeClr val="bg1"/>
          </a:solidFill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3793" y="3188508"/>
            <a:ext cx="3026003" cy="403106"/>
          </a:xfrm>
          <a:solidFill>
            <a:schemeClr val="tx1"/>
          </a:solidFill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Title / Subtitle Here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8" t="42280" r="24414" b="41863"/>
          <a:stretch/>
        </p:blipFill>
        <p:spPr>
          <a:xfrm>
            <a:off x="405354" y="589721"/>
            <a:ext cx="4385308" cy="768627"/>
          </a:xfrm>
          <a:prstGeom prst="rect">
            <a:avLst/>
          </a:prstGeom>
        </p:spPr>
      </p:pic>
      <p:sp>
        <p:nvSpPr>
          <p:cNvPr id="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5334" y="4470167"/>
            <a:ext cx="2150469" cy="403106"/>
          </a:xfrm>
          <a:noFill/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 smtClean="0"/>
              <a:t>@</a:t>
            </a:r>
            <a:r>
              <a:rPr lang="en-CA" dirty="0" err="1" smtClean="0"/>
              <a:t>hungjar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17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3183" y="1093509"/>
            <a:ext cx="9026014" cy="502534"/>
          </a:xfrm>
          <a:prstGeom prst="rect">
            <a:avLst/>
          </a:prstGeom>
        </p:spPr>
        <p:txBody>
          <a:bodyPr/>
          <a:lstStyle>
            <a:lvl1pPr>
              <a:defRPr sz="2700" b="1"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55308" y="1596043"/>
            <a:ext cx="9003888" cy="31160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pic>
        <p:nvPicPr>
          <p:cNvPr id="4" name="Picture 6" descr="PTRGroupHiRes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4729248"/>
            <a:ext cx="1055915" cy="39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46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3183" y="1093509"/>
            <a:ext cx="9026014" cy="502534"/>
          </a:xfrm>
          <a:prstGeom prst="rect">
            <a:avLst/>
          </a:prstGeom>
        </p:spPr>
        <p:txBody>
          <a:bodyPr/>
          <a:lstStyle>
            <a:lvl1pPr>
              <a:defRPr sz="2700" b="1"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55308" y="1596043"/>
            <a:ext cx="9003888" cy="31160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pic>
        <p:nvPicPr>
          <p:cNvPr id="4" name="Picture 6" descr="PTRGroupHiRes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4729248"/>
            <a:ext cx="1055915" cy="39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46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3183" y="1093509"/>
            <a:ext cx="9026014" cy="502534"/>
          </a:xfrm>
          <a:prstGeom prst="rect">
            <a:avLst/>
          </a:prstGeom>
        </p:spPr>
        <p:txBody>
          <a:bodyPr/>
          <a:lstStyle>
            <a:lvl1pPr>
              <a:defRPr sz="2700" b="1"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55308" y="1596043"/>
            <a:ext cx="9003888" cy="31160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pic>
        <p:nvPicPr>
          <p:cNvPr id="4" name="Picture 6" descr="PTRGroupHiRes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4729248"/>
            <a:ext cx="1055915" cy="39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46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3183" y="1093509"/>
            <a:ext cx="9026014" cy="502534"/>
          </a:xfrm>
          <a:prstGeom prst="rect">
            <a:avLst/>
          </a:prstGeom>
        </p:spPr>
        <p:txBody>
          <a:bodyPr/>
          <a:lstStyle>
            <a:lvl1pPr>
              <a:defRPr sz="2700" b="1"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55308" y="1596043"/>
            <a:ext cx="9003888" cy="31160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pic>
        <p:nvPicPr>
          <p:cNvPr id="4" name="Picture 6" descr="PTRGroupHiRes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4729248"/>
            <a:ext cx="1055915" cy="39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46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3183" y="1093509"/>
            <a:ext cx="9026014" cy="502534"/>
          </a:xfrm>
          <a:prstGeom prst="rect">
            <a:avLst/>
          </a:prstGeom>
        </p:spPr>
        <p:txBody>
          <a:bodyPr/>
          <a:lstStyle>
            <a:lvl1pPr>
              <a:defRPr sz="2700" b="1"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55308" y="1596043"/>
            <a:ext cx="9003888" cy="31160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pic>
        <p:nvPicPr>
          <p:cNvPr id="4" name="Picture 6" descr="PTRGroupHiRes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4729248"/>
            <a:ext cx="1055915" cy="39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46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3183" y="1093509"/>
            <a:ext cx="9026014" cy="502534"/>
          </a:xfrm>
          <a:prstGeom prst="rect">
            <a:avLst/>
          </a:prstGeom>
        </p:spPr>
        <p:txBody>
          <a:bodyPr/>
          <a:lstStyle>
            <a:lvl1pPr>
              <a:defRPr sz="2700" b="1"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55308" y="1596043"/>
            <a:ext cx="9003888" cy="31160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pic>
        <p:nvPicPr>
          <p:cNvPr id="4" name="Picture 6" descr="PTRGroupHiRes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4729248"/>
            <a:ext cx="1055915" cy="39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46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3183" y="1093509"/>
            <a:ext cx="9026014" cy="502534"/>
          </a:xfrm>
          <a:prstGeom prst="rect">
            <a:avLst/>
          </a:prstGeom>
        </p:spPr>
        <p:txBody>
          <a:bodyPr/>
          <a:lstStyle>
            <a:lvl1pPr>
              <a:defRPr sz="2700" b="1"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55308" y="1596043"/>
            <a:ext cx="9003888" cy="31160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pic>
        <p:nvPicPr>
          <p:cNvPr id="4" name="Picture 6" descr="PTRGroupHiRes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4729248"/>
            <a:ext cx="1055915" cy="39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46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3183" y="1093509"/>
            <a:ext cx="9026014" cy="502534"/>
          </a:xfrm>
          <a:prstGeom prst="rect">
            <a:avLst/>
          </a:prstGeom>
        </p:spPr>
        <p:txBody>
          <a:bodyPr/>
          <a:lstStyle>
            <a:lvl1pPr>
              <a:defRPr sz="2700" b="1"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55308" y="1596043"/>
            <a:ext cx="9003888" cy="31160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pic>
        <p:nvPicPr>
          <p:cNvPr id="4" name="Picture 6" descr="PTRGroupHiRes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4729248"/>
            <a:ext cx="1055915" cy="39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46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3183" y="1093509"/>
            <a:ext cx="9026014" cy="502534"/>
          </a:xfrm>
          <a:prstGeom prst="rect">
            <a:avLst/>
          </a:prstGeom>
        </p:spPr>
        <p:txBody>
          <a:bodyPr/>
          <a:lstStyle>
            <a:lvl1pPr>
              <a:defRPr sz="2700" b="1"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55308" y="1596043"/>
            <a:ext cx="9003888" cy="31160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pic>
        <p:nvPicPr>
          <p:cNvPr id="4" name="Picture 6" descr="PTRGroupHiRes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4729248"/>
            <a:ext cx="1055915" cy="39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46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3183" y="1093509"/>
            <a:ext cx="9026014" cy="502534"/>
          </a:xfrm>
          <a:prstGeom prst="rect">
            <a:avLst/>
          </a:prstGeom>
        </p:spPr>
        <p:txBody>
          <a:bodyPr/>
          <a:lstStyle>
            <a:lvl1pPr>
              <a:defRPr sz="2700" b="1"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55308" y="1596043"/>
            <a:ext cx="9003888" cy="31160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pic>
        <p:nvPicPr>
          <p:cNvPr id="4" name="Picture 6" descr="PTRGroupHiRes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4729248"/>
            <a:ext cx="1055915" cy="39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46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3792" y="1781666"/>
            <a:ext cx="5793079" cy="1321357"/>
          </a:xfrm>
          <a:solidFill>
            <a:schemeClr val="bg1"/>
          </a:solidFill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3792" y="3188508"/>
            <a:ext cx="3026003" cy="403106"/>
          </a:xfrm>
          <a:solidFill>
            <a:schemeClr val="tx1"/>
          </a:solidFill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Title / Subtitle Here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8" t="42280" r="46143" b="41863"/>
          <a:stretch/>
        </p:blipFill>
        <p:spPr>
          <a:xfrm>
            <a:off x="435334" y="509015"/>
            <a:ext cx="3040458" cy="930039"/>
          </a:xfrm>
          <a:prstGeom prst="rect">
            <a:avLst/>
          </a:prstGeom>
        </p:spPr>
      </p:pic>
      <p:sp>
        <p:nvSpPr>
          <p:cNvPr id="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5334" y="4470167"/>
            <a:ext cx="2150469" cy="403106"/>
          </a:xfrm>
          <a:noFill/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@</a:t>
            </a:r>
            <a:r>
              <a:rPr lang="en-CA" dirty="0" err="1"/>
              <a:t>twitterhandle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2519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3183" y="1093509"/>
            <a:ext cx="9026014" cy="502534"/>
          </a:xfrm>
          <a:prstGeom prst="rect">
            <a:avLst/>
          </a:prstGeom>
        </p:spPr>
        <p:txBody>
          <a:bodyPr/>
          <a:lstStyle>
            <a:lvl1pPr>
              <a:defRPr sz="2700" b="1"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55308" y="1596043"/>
            <a:ext cx="9003888" cy="31160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pic>
        <p:nvPicPr>
          <p:cNvPr id="4" name="Picture 6" descr="PTRGroupHiRes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4729248"/>
            <a:ext cx="1055915" cy="39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46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3183" y="1093509"/>
            <a:ext cx="9026014" cy="502534"/>
          </a:xfrm>
          <a:prstGeom prst="rect">
            <a:avLst/>
          </a:prstGeom>
        </p:spPr>
        <p:txBody>
          <a:bodyPr/>
          <a:lstStyle>
            <a:lvl1pPr>
              <a:defRPr sz="2700" b="1"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55308" y="1596043"/>
            <a:ext cx="9003888" cy="31160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pic>
        <p:nvPicPr>
          <p:cNvPr id="4" name="Picture 6" descr="PTRGroupHiRes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4729248"/>
            <a:ext cx="1055915" cy="39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46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3183" y="1093509"/>
            <a:ext cx="9026014" cy="502534"/>
          </a:xfrm>
          <a:prstGeom prst="rect">
            <a:avLst/>
          </a:prstGeom>
        </p:spPr>
        <p:txBody>
          <a:bodyPr/>
          <a:lstStyle>
            <a:lvl1pPr>
              <a:defRPr sz="2700" b="1"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55308" y="1596043"/>
            <a:ext cx="9003888" cy="31160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pic>
        <p:nvPicPr>
          <p:cNvPr id="4" name="Picture 6" descr="PTRGroupHiRes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4729248"/>
            <a:ext cx="1055915" cy="39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46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3183" y="1093509"/>
            <a:ext cx="9026014" cy="502534"/>
          </a:xfrm>
          <a:prstGeom prst="rect">
            <a:avLst/>
          </a:prstGeom>
        </p:spPr>
        <p:txBody>
          <a:bodyPr/>
          <a:lstStyle>
            <a:lvl1pPr>
              <a:defRPr sz="2700" b="1"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55308" y="1596043"/>
            <a:ext cx="9003888" cy="31160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pic>
        <p:nvPicPr>
          <p:cNvPr id="4" name="Picture 6" descr="PTRGroupHiRes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4729248"/>
            <a:ext cx="1055915" cy="39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46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3183" y="1093509"/>
            <a:ext cx="9026014" cy="502534"/>
          </a:xfrm>
          <a:prstGeom prst="rect">
            <a:avLst/>
          </a:prstGeom>
        </p:spPr>
        <p:txBody>
          <a:bodyPr/>
          <a:lstStyle>
            <a:lvl1pPr>
              <a:defRPr sz="2700" b="1"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55308" y="1596043"/>
            <a:ext cx="9003888" cy="31160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pic>
        <p:nvPicPr>
          <p:cNvPr id="4" name="Picture 6" descr="PTRGroupHiRes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4729248"/>
            <a:ext cx="1055915" cy="39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46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3183" y="1093509"/>
            <a:ext cx="9026014" cy="502534"/>
          </a:xfrm>
          <a:prstGeom prst="rect">
            <a:avLst/>
          </a:prstGeom>
        </p:spPr>
        <p:txBody>
          <a:bodyPr/>
          <a:lstStyle>
            <a:lvl1pPr>
              <a:defRPr sz="2700" b="1"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55308" y="1596043"/>
            <a:ext cx="9003888" cy="31160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pic>
        <p:nvPicPr>
          <p:cNvPr id="4" name="Picture 6" descr="PTRGroupHiRes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4729248"/>
            <a:ext cx="1055915" cy="39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46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3183" y="1093509"/>
            <a:ext cx="9026014" cy="502534"/>
          </a:xfrm>
          <a:prstGeom prst="rect">
            <a:avLst/>
          </a:prstGeom>
        </p:spPr>
        <p:txBody>
          <a:bodyPr/>
          <a:lstStyle>
            <a:lvl1pPr>
              <a:defRPr sz="2700" b="1"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55308" y="1596043"/>
            <a:ext cx="9003888" cy="31160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pic>
        <p:nvPicPr>
          <p:cNvPr id="4" name="Picture 6" descr="PTRGroupHiRes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4729248"/>
            <a:ext cx="1055915" cy="39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46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3183" y="1093509"/>
            <a:ext cx="9026014" cy="502534"/>
          </a:xfrm>
          <a:prstGeom prst="rect">
            <a:avLst/>
          </a:prstGeom>
        </p:spPr>
        <p:txBody>
          <a:bodyPr/>
          <a:lstStyle>
            <a:lvl1pPr>
              <a:defRPr sz="2700" b="1"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55308" y="1596043"/>
            <a:ext cx="9003888" cy="31160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pic>
        <p:nvPicPr>
          <p:cNvPr id="4" name="Picture 6" descr="PTRGroupHiRes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4729248"/>
            <a:ext cx="1055915" cy="39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46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3183" y="1093509"/>
            <a:ext cx="9026014" cy="502534"/>
          </a:xfrm>
          <a:prstGeom prst="rect">
            <a:avLst/>
          </a:prstGeom>
        </p:spPr>
        <p:txBody>
          <a:bodyPr/>
          <a:lstStyle>
            <a:lvl1pPr>
              <a:defRPr sz="2700" b="1"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55308" y="1596043"/>
            <a:ext cx="9003888" cy="31160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pic>
        <p:nvPicPr>
          <p:cNvPr id="4" name="Picture 6" descr="PTRGroupHiRes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4729248"/>
            <a:ext cx="1055915" cy="39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46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3183" y="1093509"/>
            <a:ext cx="9026014" cy="502534"/>
          </a:xfrm>
          <a:prstGeom prst="rect">
            <a:avLst/>
          </a:prstGeom>
        </p:spPr>
        <p:txBody>
          <a:bodyPr/>
          <a:lstStyle>
            <a:lvl1pPr>
              <a:defRPr sz="2700" b="1"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55308" y="1596043"/>
            <a:ext cx="9003888" cy="31160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pic>
        <p:nvPicPr>
          <p:cNvPr id="4" name="Picture 6" descr="PTRGroupHiRes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4729248"/>
            <a:ext cx="1055915" cy="39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46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3793" y="1781666"/>
            <a:ext cx="5793079" cy="1321357"/>
          </a:xfrm>
          <a:solidFill>
            <a:schemeClr val="bg1"/>
          </a:solidFill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3793" y="3188508"/>
            <a:ext cx="3026003" cy="403106"/>
          </a:xfrm>
          <a:solidFill>
            <a:schemeClr val="tx1"/>
          </a:solidFill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Title / Subtitle Here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6" t="42280" r="24553" b="41863"/>
          <a:stretch/>
        </p:blipFill>
        <p:spPr>
          <a:xfrm>
            <a:off x="333793" y="411361"/>
            <a:ext cx="2572775" cy="1125347"/>
          </a:xfrm>
          <a:prstGeom prst="rect">
            <a:avLst/>
          </a:prstGeom>
        </p:spPr>
      </p:pic>
      <p:sp>
        <p:nvSpPr>
          <p:cNvPr id="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5334" y="4470167"/>
            <a:ext cx="2150469" cy="403106"/>
          </a:xfrm>
          <a:noFill/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@</a:t>
            </a:r>
            <a:r>
              <a:rPr lang="en-CA" dirty="0" err="1"/>
              <a:t>twitterhandle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6580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3183" y="1093509"/>
            <a:ext cx="9026014" cy="502534"/>
          </a:xfrm>
          <a:prstGeom prst="rect">
            <a:avLst/>
          </a:prstGeom>
        </p:spPr>
        <p:txBody>
          <a:bodyPr/>
          <a:lstStyle>
            <a:lvl1pPr>
              <a:defRPr sz="2700" b="1"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55308" y="1596043"/>
            <a:ext cx="9003888" cy="31160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pic>
        <p:nvPicPr>
          <p:cNvPr id="4" name="Picture 6" descr="PTRGroupHiRes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4729248"/>
            <a:ext cx="1055915" cy="39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46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3183" y="1093509"/>
            <a:ext cx="9026014" cy="502534"/>
          </a:xfrm>
          <a:prstGeom prst="rect">
            <a:avLst/>
          </a:prstGeom>
        </p:spPr>
        <p:txBody>
          <a:bodyPr/>
          <a:lstStyle>
            <a:lvl1pPr>
              <a:defRPr sz="2700" b="1"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55308" y="1596043"/>
            <a:ext cx="9003888" cy="31160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pic>
        <p:nvPicPr>
          <p:cNvPr id="4" name="Picture 6" descr="PTRGroupHiRes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4729248"/>
            <a:ext cx="1055915" cy="39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46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3183" y="1093509"/>
            <a:ext cx="9026014" cy="502534"/>
          </a:xfrm>
          <a:prstGeom prst="rect">
            <a:avLst/>
          </a:prstGeom>
        </p:spPr>
        <p:txBody>
          <a:bodyPr/>
          <a:lstStyle>
            <a:lvl1pPr>
              <a:defRPr sz="2700" b="1"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55308" y="1596043"/>
            <a:ext cx="9003888" cy="31160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pic>
        <p:nvPicPr>
          <p:cNvPr id="4" name="Picture 6" descr="PTRGroupHiRes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4729248"/>
            <a:ext cx="1055915" cy="39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46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3183" y="1093509"/>
            <a:ext cx="9026014" cy="502534"/>
          </a:xfrm>
          <a:prstGeom prst="rect">
            <a:avLst/>
          </a:prstGeom>
        </p:spPr>
        <p:txBody>
          <a:bodyPr/>
          <a:lstStyle>
            <a:lvl1pPr>
              <a:defRPr sz="2700" b="1"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55308" y="1596043"/>
            <a:ext cx="9003888" cy="31160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>
              <a:buClr>
                <a:schemeClr val="bg1">
                  <a:lumMod val="75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pic>
        <p:nvPicPr>
          <p:cNvPr id="4" name="Picture 6" descr="PTRGroupHiRes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4729248"/>
            <a:ext cx="1055915" cy="39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46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832748"/>
            <a:ext cx="2286000" cy="30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4"/>
          <p:cNvSpPr>
            <a:spLocks noChangeShapeType="1"/>
          </p:cNvSpPr>
          <p:nvPr userDrawn="1"/>
        </p:nvSpPr>
        <p:spPr bwMode="auto">
          <a:xfrm>
            <a:off x="0" y="0"/>
            <a:ext cx="0" cy="5143500"/>
          </a:xfrm>
          <a:prstGeom prst="line">
            <a:avLst/>
          </a:prstGeom>
          <a:noFill/>
          <a:ln w="1270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14401"/>
            <a:ext cx="4419600" cy="36802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1"/>
            <a:ext cx="4114800" cy="36802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4869657"/>
            <a:ext cx="2895600" cy="250031"/>
          </a:xfrm>
          <a:prstGeom prst="rect">
            <a:avLst/>
          </a:prstGeom>
        </p:spPr>
        <p:txBody>
          <a:bodyPr/>
          <a:lstStyle>
            <a:lvl1pPr algn="ctr">
              <a:defRPr sz="1000" dirty="0" smtClean="0">
                <a:solidFill>
                  <a:srgbClr val="3333CC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2019, The PTR Group, LLC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6200" y="4879182"/>
            <a:ext cx="2667000" cy="226219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3333CC"/>
                </a:solidFill>
              </a:defRPr>
            </a:lvl1pPr>
          </a:lstStyle>
          <a:p>
            <a:pPr>
              <a:defRPr/>
            </a:pPr>
            <a:r>
              <a:rPr lang="en-US"/>
              <a:t>P2011-Firewals-IPTables-</a:t>
            </a:r>
            <a:fld id="{7AA28069-95BE-4D25-AE18-2804443506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64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79639" y="-4106485"/>
            <a:ext cx="857877" cy="907084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76200" cy="51435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8" y="4832350"/>
            <a:ext cx="1662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" y="0"/>
            <a:ext cx="9070848" cy="857250"/>
          </a:xfrm>
        </p:spPr>
        <p:txBody>
          <a:bodyPr>
            <a:normAutofit/>
          </a:bodyPr>
          <a:lstStyle>
            <a:lvl1pPr algn="l">
              <a:defRPr lang="en-US" dirty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54" y="890650"/>
            <a:ext cx="8930242" cy="3909950"/>
          </a:xfrm>
        </p:spPr>
        <p:txBody>
          <a:bodyPr>
            <a:normAutofit/>
          </a:bodyPr>
          <a:lstStyle>
            <a:lvl1pPr>
              <a:defRPr sz="3200">
                <a:latin typeface="+mn-lt"/>
                <a:cs typeface="Lucida Sans Unicode" pitchFamily="34" charset="0"/>
              </a:defRPr>
            </a:lvl1pPr>
            <a:lvl2pPr marL="803275" indent="-346075">
              <a:defRPr sz="2800">
                <a:latin typeface="+mn-lt"/>
                <a:cs typeface="Lucida Sans Unicode" pitchFamily="34" charset="0"/>
              </a:defRPr>
            </a:lvl2pPr>
            <a:lvl3pPr>
              <a:defRPr sz="2400">
                <a:latin typeface="+mn-lt"/>
                <a:cs typeface="Lucida Sans Unicode" pitchFamily="34" charset="0"/>
              </a:defRPr>
            </a:lvl3pPr>
            <a:lvl4pPr>
              <a:defRPr sz="2000">
                <a:latin typeface="+mn-lt"/>
                <a:cs typeface="Lucida Sans Unicode" pitchFamily="34" charset="0"/>
              </a:defRPr>
            </a:lvl4pPr>
            <a:lvl5pPr>
              <a:defRPr sz="1800">
                <a:latin typeface="+mn-lt"/>
                <a:cs typeface="Lucida Sans Unicode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69850" y="4843463"/>
            <a:ext cx="2133600" cy="274637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ELC-SD-0919-</a:t>
            </a:r>
            <a:fld id="{0155220D-4835-4A15-BF64-06F0F32C44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16593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8" t="42280" r="24414" b="41863"/>
          <a:stretch/>
        </p:blipFill>
        <p:spPr>
          <a:xfrm>
            <a:off x="687580" y="1883459"/>
            <a:ext cx="7768841" cy="13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42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9143996" cy="51434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8" t="42280" r="46143" b="41863"/>
          <a:stretch/>
        </p:blipFill>
        <p:spPr>
          <a:xfrm>
            <a:off x="987380" y="1387794"/>
            <a:ext cx="7169240" cy="219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16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9143996" cy="5143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6" t="42280" r="24553" b="41863"/>
          <a:stretch/>
        </p:blipFill>
        <p:spPr>
          <a:xfrm>
            <a:off x="1235442" y="921985"/>
            <a:ext cx="6673116" cy="291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99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719848"/>
            <a:ext cx="9144000" cy="42269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4851" y="47674"/>
            <a:ext cx="8950570" cy="672174"/>
          </a:xfrm>
        </p:spPr>
        <p:txBody>
          <a:bodyPr>
            <a:normAutofit/>
          </a:bodyPr>
          <a:lstStyle>
            <a:lvl1pPr algn="l">
              <a:defRPr sz="3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10247" y="843064"/>
            <a:ext cx="8845685" cy="3702996"/>
          </a:xfrm>
        </p:spPr>
        <p:txBody>
          <a:bodyPr/>
          <a:lstStyle>
            <a:lvl1pPr>
              <a:buClr>
                <a:srgbClr val="1579D1"/>
              </a:buClr>
              <a:defRPr sz="2800">
                <a:latin typeface="Arial"/>
                <a:cs typeface="Arial"/>
              </a:defRPr>
            </a:lvl1pPr>
            <a:lvl2pPr>
              <a:buClr>
                <a:srgbClr val="1579D1"/>
              </a:buClr>
              <a:defRPr sz="2400">
                <a:latin typeface="Arial"/>
                <a:cs typeface="Arial"/>
              </a:defRPr>
            </a:lvl2pPr>
            <a:lvl3pPr>
              <a:buClr>
                <a:srgbClr val="1579D1"/>
              </a:buClr>
              <a:defRPr sz="2000">
                <a:latin typeface="Arial"/>
                <a:cs typeface="Arial"/>
              </a:defRPr>
            </a:lvl3pPr>
            <a:lvl4pPr>
              <a:buClr>
                <a:srgbClr val="1579D1"/>
              </a:buClr>
              <a:defRPr>
                <a:latin typeface="Arial"/>
                <a:cs typeface="Arial"/>
              </a:defRPr>
            </a:lvl4pPr>
            <a:lvl5pPr>
              <a:buClr>
                <a:srgbClr val="1579D1"/>
              </a:buCl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6" t="45436" r="44795" b="45675"/>
          <a:stretch/>
        </p:blipFill>
        <p:spPr>
          <a:xfrm>
            <a:off x="7931972" y="4479910"/>
            <a:ext cx="1154784" cy="4572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2" y="4946754"/>
            <a:ext cx="9144002" cy="1967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TRGroupHiResColo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4" y="4546060"/>
            <a:ext cx="926741" cy="34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094024" y="4934053"/>
            <a:ext cx="2895600" cy="206925"/>
          </a:xfrm>
          <a:prstGeom prst="rect">
            <a:avLst/>
          </a:prstGeom>
        </p:spPr>
        <p:txBody>
          <a:bodyPr/>
          <a:lstStyle>
            <a:lvl1pPr algn="ctr">
              <a:defRPr sz="1000" dirty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6024" y="4946754"/>
            <a:ext cx="2667000" cy="187218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ELC-SD-0819-</a:t>
            </a:r>
            <a:fld id="{D4FE8826-5FAE-4731-9EB4-C443BC0E316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993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499016" y="0"/>
            <a:ext cx="7644983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9143996" cy="5143498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963712" y="1439057"/>
            <a:ext cx="6559682" cy="2906700"/>
          </a:xfrm>
          <a:noFill/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Insert Title </a:t>
            </a:r>
            <a:br>
              <a:rPr lang="en-CA" dirty="0"/>
            </a:br>
            <a:r>
              <a:rPr lang="en-CA" dirty="0"/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88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456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387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27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250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7" r:id="rId2"/>
    <p:sldLayoutId id="2147483661" r:id="rId3"/>
    <p:sldLayoutId id="2147483659" r:id="rId4"/>
    <p:sldLayoutId id="2147483662" r:id="rId5"/>
    <p:sldLayoutId id="2147483663" r:id="rId6"/>
    <p:sldLayoutId id="2147483656" r:id="rId7"/>
    <p:sldLayoutId id="2147483658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8" r:id="rId23"/>
    <p:sldLayoutId id="2147483679" r:id="rId24"/>
    <p:sldLayoutId id="2147483680" r:id="rId25"/>
    <p:sldLayoutId id="2147483681" r:id="rId26"/>
    <p:sldLayoutId id="2147483682" r:id="rId27"/>
    <p:sldLayoutId id="2147483683" r:id="rId28"/>
    <p:sldLayoutId id="2147483684" r:id="rId29"/>
    <p:sldLayoutId id="2147483685" r:id="rId30"/>
    <p:sldLayoutId id="2147483686" r:id="rId31"/>
    <p:sldLayoutId id="2147483687" r:id="rId32"/>
    <p:sldLayoutId id="2147483688" r:id="rId33"/>
    <p:sldLayoutId id="2147483690" r:id="rId34"/>
    <p:sldLayoutId id="2147483691" r:id="rId35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.visualstudio.com/download" TargetMode="External"/><Relationship Id="rId2" Type="http://schemas.openxmlformats.org/officeDocument/2006/relationships/hyperlink" Target="http://www.gnu.org/software/ddd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inkedin.com/in/mikeandersonptr" TargetMode="External"/><Relationship Id="rId5" Type="http://schemas.openxmlformats.org/officeDocument/2006/relationships/hyperlink" Target="mailto:mike@theptrgroup.com" TargetMode="External"/><Relationship Id="rId4" Type="http://schemas.openxmlformats.org/officeDocument/2006/relationships/hyperlink" Target="http://www.theptrgroup.com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valgrind.org/doc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 smtClean="0"/>
              <a:t>Debugging and Profiling Linux Applications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Mike Anderson</a:t>
            </a:r>
          </a:p>
          <a:p>
            <a:r>
              <a:rPr lang="en-US" dirty="0" smtClean="0"/>
              <a:t>Director of Technology</a:t>
            </a:r>
          </a:p>
          <a:p>
            <a:r>
              <a:rPr lang="en-US" dirty="0" smtClean="0"/>
              <a:t>The PTR Group, LLC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5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x-none" smtClean="0"/>
              <a:t>GDB GUIs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 smtClean="0"/>
              <a:t>There are standalone and IDE-based front ends </a:t>
            </a:r>
            <a:br>
              <a:rPr lang="en-US" dirty="0" smtClean="0"/>
            </a:br>
            <a:r>
              <a:rPr lang="en-US" dirty="0" smtClean="0"/>
              <a:t>to </a:t>
            </a:r>
            <a:r>
              <a:rPr lang="en-US" dirty="0" err="1" smtClean="0"/>
              <a:t>gdb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These include:</a:t>
            </a:r>
          </a:p>
          <a:p>
            <a:pPr lvl="1">
              <a:defRPr/>
            </a:pPr>
            <a:r>
              <a:rPr lang="en-US" dirty="0" err="1"/>
              <a:t>ddd</a:t>
            </a:r>
            <a:endParaRPr lang="en-US" dirty="0"/>
          </a:p>
          <a:p>
            <a:pPr lvl="2">
              <a:defRPr/>
            </a:pPr>
            <a:r>
              <a:rPr lang="en-US" dirty="0"/>
              <a:t>Data Display Debugger</a:t>
            </a:r>
          </a:p>
          <a:p>
            <a:pPr lvl="3">
              <a:defRPr/>
            </a:pPr>
            <a:r>
              <a:rPr lang="en-US" dirty="0" smtClean="0"/>
              <a:t>Also works </a:t>
            </a:r>
            <a:r>
              <a:rPr lang="en-US" dirty="0"/>
              <a:t>with cross debugging</a:t>
            </a:r>
          </a:p>
          <a:p>
            <a:pPr lvl="3">
              <a:defRPr/>
            </a:pPr>
            <a:r>
              <a:rPr lang="en-US" dirty="0">
                <a:solidFill>
                  <a:srgbClr val="008000"/>
                </a:solidFill>
                <a:hlinkClick r:id="rId2"/>
              </a:rPr>
              <a:t>http://www.gnu.org/software/ddd</a:t>
            </a:r>
            <a:r>
              <a:rPr lang="en-US" dirty="0" smtClean="0">
                <a:solidFill>
                  <a:srgbClr val="008000"/>
                </a:solidFill>
                <a:hlinkClick r:id="rId2"/>
              </a:rPr>
              <a:t>/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endParaRPr lang="en-US" dirty="0">
              <a:solidFill>
                <a:srgbClr val="008000"/>
              </a:solidFill>
            </a:endParaRPr>
          </a:p>
          <a:p>
            <a:pPr lvl="1">
              <a:defRPr/>
            </a:pPr>
            <a:r>
              <a:rPr lang="en-US" dirty="0" smtClean="0"/>
              <a:t>MS Visual Studio Code</a:t>
            </a:r>
            <a:endParaRPr lang="en-US" dirty="0"/>
          </a:p>
          <a:p>
            <a:pPr lvl="2">
              <a:defRPr/>
            </a:pPr>
            <a:r>
              <a:rPr lang="en-US" dirty="0" smtClean="0"/>
              <a:t>Yes, it’s OSS</a:t>
            </a:r>
            <a:endParaRPr lang="en-US" dirty="0"/>
          </a:p>
          <a:p>
            <a:pPr lvl="2">
              <a:defRPr/>
            </a:pPr>
            <a:r>
              <a:rPr lang="en-US" dirty="0" smtClean="0"/>
              <a:t>GDB plug-in that enables graphical debug in IDE</a:t>
            </a:r>
            <a:endParaRPr lang="en-US" dirty="0"/>
          </a:p>
          <a:p>
            <a:pPr lvl="2">
              <a:defRPr/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code.visualstudio.com/download</a:t>
            </a:r>
            <a:r>
              <a:rPr lang="en-US" dirty="0" smtClean="0"/>
              <a:t>  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endParaRPr lang="en-US" dirty="0">
              <a:solidFill>
                <a:srgbClr val="008000"/>
              </a:solidFill>
            </a:endParaRPr>
          </a:p>
          <a:p>
            <a:pPr>
              <a:defRPr/>
            </a:pPr>
            <a:r>
              <a:rPr lang="en-US" dirty="0" smtClean="0"/>
              <a:t>IDE support includes Eclipse, </a:t>
            </a:r>
            <a:r>
              <a:rPr lang="en-US" dirty="0" err="1" smtClean="0"/>
              <a:t>Kdevelop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err="1" smtClean="0"/>
              <a:t>Slickedit</a:t>
            </a:r>
            <a:r>
              <a:rPr lang="en-US" sz="2300" dirty="0" smtClean="0"/>
              <a:t>®</a:t>
            </a:r>
            <a:r>
              <a:rPr lang="en-US" dirty="0" smtClean="0"/>
              <a:t>, CodeWarrior</a:t>
            </a:r>
            <a:r>
              <a:rPr lang="en-US" sz="2300" dirty="0" smtClean="0"/>
              <a:t>®</a:t>
            </a:r>
            <a:r>
              <a:rPr lang="en-US" dirty="0" smtClean="0"/>
              <a:t>, Arriba</a:t>
            </a:r>
            <a:r>
              <a:rPr lang="en-US" sz="2300" dirty="0" smtClean="0"/>
              <a:t>®</a:t>
            </a:r>
            <a:r>
              <a:rPr lang="en-US" dirty="0" smtClean="0"/>
              <a:t> and more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ELC-SD-0919-</a:t>
            </a:r>
            <a:fld id="{F0A07FB8-4D53-4394-9D17-9AEB2413E42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24580" name="Picture 4" descr="dd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949325"/>
            <a:ext cx="1993900" cy="173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5" y="2808117"/>
            <a:ext cx="1951038" cy="163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76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x-none" smtClean="0"/>
              <a:t>ddd Front End GUI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altLang="x-none" dirty="0" err="1"/>
              <a:t>d</a:t>
            </a:r>
            <a:r>
              <a:rPr lang="en-US" altLang="x-none" dirty="0" err="1" smtClean="0"/>
              <a:t>dd</a:t>
            </a:r>
            <a:r>
              <a:rPr lang="en-US" altLang="x-none" dirty="0" smtClean="0"/>
              <a:t> is the GNU-supported graphical </a:t>
            </a:r>
            <a:br>
              <a:rPr lang="en-US" altLang="x-none" dirty="0" smtClean="0"/>
            </a:br>
            <a:r>
              <a:rPr lang="en-US" altLang="x-none" dirty="0" smtClean="0"/>
              <a:t>interface for </a:t>
            </a:r>
            <a:r>
              <a:rPr lang="en-US" altLang="x-none" dirty="0" err="1" smtClean="0"/>
              <a:t>gdb</a:t>
            </a:r>
            <a:r>
              <a:rPr lang="en-US" altLang="x-none" dirty="0" smtClean="0"/>
              <a:t> </a:t>
            </a:r>
          </a:p>
          <a:p>
            <a:pPr>
              <a:defRPr/>
            </a:pPr>
            <a:r>
              <a:rPr lang="en-US" dirty="0" err="1" smtClean="0"/>
              <a:t>ddd</a:t>
            </a:r>
            <a:r>
              <a:rPr lang="en-US" dirty="0" smtClean="0"/>
              <a:t> supports:</a:t>
            </a:r>
          </a:p>
          <a:p>
            <a:pPr lvl="1">
              <a:defRPr/>
            </a:pPr>
            <a:r>
              <a:rPr lang="en-US" dirty="0" err="1" smtClean="0"/>
              <a:t>gdb</a:t>
            </a:r>
            <a:r>
              <a:rPr lang="en-US" dirty="0" smtClean="0"/>
              <a:t>, </a:t>
            </a:r>
            <a:r>
              <a:rPr lang="en-US" dirty="0" err="1" smtClean="0"/>
              <a:t>jdb</a:t>
            </a:r>
            <a:r>
              <a:rPr lang="en-US" dirty="0" smtClean="0"/>
              <a:t>, Python, Perl, TCL and PHP</a:t>
            </a:r>
          </a:p>
          <a:p>
            <a:pPr eaLnBrk="1" hangingPunct="1">
              <a:defRPr/>
            </a:pPr>
            <a:r>
              <a:rPr lang="en-US" altLang="x-none" dirty="0" smtClean="0"/>
              <a:t>You can automatically load the </a:t>
            </a:r>
            <a:br>
              <a:rPr lang="en-US" altLang="x-none" dirty="0" smtClean="0"/>
            </a:br>
            <a:r>
              <a:rPr lang="en-US" altLang="x-none" dirty="0" smtClean="0"/>
              <a:t>application into </a:t>
            </a:r>
            <a:r>
              <a:rPr lang="en-US" altLang="x-none" dirty="0" err="1" smtClean="0"/>
              <a:t>gdb</a:t>
            </a:r>
            <a:r>
              <a:rPr lang="en-US" altLang="x-none" dirty="0" smtClean="0"/>
              <a:t> at invocation</a:t>
            </a:r>
          </a:p>
          <a:p>
            <a:pPr eaLnBrk="1" hangingPunct="1">
              <a:defRPr/>
            </a:pPr>
            <a:r>
              <a:rPr lang="en-US" altLang="x-none" dirty="0" err="1" smtClean="0"/>
              <a:t>ddd</a:t>
            </a:r>
            <a:r>
              <a:rPr lang="en-US" altLang="x-none" dirty="0" smtClean="0"/>
              <a:t> </a:t>
            </a:r>
            <a:r>
              <a:rPr lang="en-US" altLang="x-none" dirty="0"/>
              <a:t>can be started </a:t>
            </a:r>
            <a:r>
              <a:rPr lang="en-US" altLang="x-none" dirty="0" smtClean="0"/>
              <a:t>with </a:t>
            </a:r>
            <a:r>
              <a:rPr lang="en-US" altLang="x-none" dirty="0"/>
              <a:t>the </a:t>
            </a:r>
            <a:r>
              <a:rPr lang="en-US" altLang="x-none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-</a:t>
            </a:r>
            <a:r>
              <a:rPr lang="en-US" altLang="x-none" sz="280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debugger </a:t>
            </a:r>
            <a:r>
              <a:rPr lang="en-US" altLang="x-none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en-US" altLang="x-none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US" altLang="x-none" dirty="0" smtClean="0"/>
              <a:t>option </a:t>
            </a:r>
            <a:r>
              <a:rPr lang="en-US" altLang="x-none" dirty="0"/>
              <a:t>to run a </a:t>
            </a:r>
            <a:r>
              <a:rPr lang="en-US" altLang="x-none" dirty="0" err="1" smtClean="0"/>
              <a:t>gdb</a:t>
            </a:r>
            <a:r>
              <a:rPr lang="en-US" altLang="x-none" dirty="0" smtClean="0"/>
              <a:t> backend </a:t>
            </a:r>
            <a:r>
              <a:rPr lang="en-US" altLang="x-none" dirty="0"/>
              <a:t>other </a:t>
            </a:r>
            <a:r>
              <a:rPr lang="en-US" altLang="x-none" dirty="0" smtClean="0"/>
              <a:t/>
            </a:r>
            <a:br>
              <a:rPr lang="en-US" altLang="x-none" dirty="0" smtClean="0"/>
            </a:br>
            <a:r>
              <a:rPr lang="en-US" altLang="x-none" dirty="0" smtClean="0"/>
              <a:t>than the default </a:t>
            </a:r>
            <a:r>
              <a:rPr lang="en-US" altLang="x-none" dirty="0" err="1"/>
              <a:t>gdb</a:t>
            </a:r>
            <a:r>
              <a:rPr lang="en-US" altLang="x-none" dirty="0"/>
              <a:t> </a:t>
            </a:r>
            <a:r>
              <a:rPr lang="en-US" altLang="x-none" dirty="0" smtClean="0"/>
              <a:t>instance</a:t>
            </a:r>
            <a:endParaRPr lang="en-US" altLang="x-none" dirty="0"/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en-US" altLang="x-none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$ </a:t>
            </a:r>
            <a:r>
              <a:rPr lang="en-US" altLang="x-none" sz="2000" b="1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ddd</a:t>
            </a:r>
            <a:r>
              <a:rPr lang="en-US" altLang="x-none" sz="200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–debugger arm-</a:t>
            </a:r>
            <a:r>
              <a:rPr lang="en-US" altLang="x-none" sz="2000" b="1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altLang="x-none" sz="200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-</a:t>
            </a:r>
            <a:r>
              <a:rPr lang="en-US" altLang="x-none" sz="2000" b="1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gnueabi-gdb</a:t>
            </a:r>
            <a:r>
              <a:rPr lang="en-US" altLang="x-none" sz="200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altLang="x-none" sz="2000" b="1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myapp</a:t>
            </a:r>
            <a:endParaRPr lang="en-US" altLang="x-none" sz="2000" dirty="0">
              <a:solidFill>
                <a:schemeClr val="tx1"/>
              </a:solidFill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ELC-SD-0919-</a:t>
            </a:r>
            <a:fld id="{AFC6074C-59B1-4864-B5A4-BB0B72735C7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25604" name="Picture 4" descr="regis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363" y="843064"/>
            <a:ext cx="2538279" cy="265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65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x-none" smtClean="0"/>
              <a:t>Example Help Output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FontTx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gdb</a:t>
            </a:r>
            <a:r>
              <a:rPr lang="en-US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help</a:t>
            </a:r>
          </a:p>
          <a:p>
            <a:pPr marL="0" indent="0">
              <a:buFontTx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List of classes of commands:</a:t>
            </a:r>
          </a:p>
          <a:p>
            <a:pPr marL="0" indent="0">
              <a:buFontTx/>
              <a:buNone/>
              <a:defRPr/>
            </a:pPr>
            <a:endParaRPr lang="en-US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FontTx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aliases -- Aliases of other commands</a:t>
            </a:r>
          </a:p>
          <a:p>
            <a:pPr marL="0" indent="0">
              <a:buFontTx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breakpoints -- Making program stop at certain points</a:t>
            </a:r>
          </a:p>
          <a:p>
            <a:pPr marL="0" indent="0">
              <a:buFontTx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 -- Examining data</a:t>
            </a:r>
          </a:p>
          <a:p>
            <a:pPr marL="0" indent="0">
              <a:buFontTx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files -- Specifying and examining files</a:t>
            </a:r>
          </a:p>
          <a:p>
            <a:pPr marL="0" indent="0">
              <a:buFontTx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internals -- Maintenance commands</a:t>
            </a:r>
          </a:p>
          <a:p>
            <a:pPr marL="0" indent="0">
              <a:buFontTx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obscure -- Obscure features</a:t>
            </a:r>
          </a:p>
          <a:p>
            <a:pPr marL="0" indent="0">
              <a:buFontTx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running -- Running the program</a:t>
            </a:r>
          </a:p>
          <a:p>
            <a:pPr marL="0" indent="0">
              <a:buFontTx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stack -- Examining the stack</a:t>
            </a:r>
          </a:p>
          <a:p>
            <a:pPr marL="0" indent="0">
              <a:buFontTx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status -- Status inquiries</a:t>
            </a:r>
          </a:p>
          <a:p>
            <a:pPr marL="0" indent="0">
              <a:buFontTx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support -- Support facilities</a:t>
            </a:r>
          </a:p>
          <a:p>
            <a:pPr marL="0" indent="0">
              <a:buFontTx/>
              <a:buNone/>
              <a:defRPr/>
            </a:pPr>
            <a:r>
              <a:rPr lang="en-US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tracepoints</a:t>
            </a:r>
            <a:r>
              <a:rPr lang="en-US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-- Tracing of program execution without stopping the program</a:t>
            </a:r>
          </a:p>
          <a:p>
            <a:pPr marL="0" indent="0">
              <a:buFontTx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user-defined -- User-defined commands</a:t>
            </a:r>
          </a:p>
          <a:p>
            <a:pPr marL="0" indent="0">
              <a:buFontTx/>
              <a:buNone/>
              <a:defRPr/>
            </a:pPr>
            <a:endParaRPr lang="en-US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FontTx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 "help" followed by a class name for a list of commands in that class.</a:t>
            </a:r>
          </a:p>
          <a:p>
            <a:pPr marL="0" indent="0">
              <a:buFontTx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 "help all" for the list of all </a:t>
            </a:r>
            <a:r>
              <a:rPr lang="en-US" b="1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commands.</a:t>
            </a:r>
          </a:p>
          <a:p>
            <a:pPr marL="0" indent="0">
              <a:buFontTx/>
              <a:buNone/>
              <a:defRPr/>
            </a:pPr>
            <a:r>
              <a:rPr lang="en-US" b="1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 "help" followed by command name for full documentation.</a:t>
            </a:r>
          </a:p>
          <a:p>
            <a:pPr marL="0" indent="0">
              <a:buFontTx/>
              <a:buNone/>
              <a:defRPr/>
            </a:pPr>
            <a:r>
              <a:rPr lang="en-US" b="1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 </a:t>
            </a:r>
            <a:r>
              <a:rPr lang="en-US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"apropos word" to search for commands related to "word".</a:t>
            </a:r>
          </a:p>
          <a:p>
            <a:pPr marL="0" indent="0">
              <a:buFontTx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Command name abbreviations are allowed if unambiguous.</a:t>
            </a:r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ELC-SD-0919-</a:t>
            </a:r>
            <a:fld id="{F8861655-803E-44D2-9B46-A2206A58459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42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x-none" smtClean="0"/>
              <a:t>Command Definition and Macros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 err="1" smtClean="0"/>
              <a:t>gdb</a:t>
            </a:r>
            <a:r>
              <a:rPr lang="en-US" dirty="0" smtClean="0"/>
              <a:t> has the ability to define your own commands/scripts</a:t>
            </a:r>
          </a:p>
          <a:p>
            <a:pPr>
              <a:defRPr/>
            </a:pPr>
            <a:r>
              <a:rPr lang="en-US" dirty="0" smtClean="0"/>
              <a:t>Use the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define &lt;name&gt;</a:t>
            </a:r>
            <a:r>
              <a:rPr lang="en-US" dirty="0" smtClean="0"/>
              <a:t> command to define a sequence of </a:t>
            </a:r>
            <a:r>
              <a:rPr lang="en-US" dirty="0" err="1" smtClean="0"/>
              <a:t>gdb</a:t>
            </a:r>
            <a:r>
              <a:rPr lang="en-US" dirty="0" smtClean="0"/>
              <a:t> commands</a:t>
            </a:r>
          </a:p>
          <a:p>
            <a:pPr lvl="1">
              <a:defRPr/>
            </a:pPr>
            <a:r>
              <a:rPr lang="en-US" dirty="0" smtClean="0"/>
              <a:t>Enter each one line-by-line and finish with a single line “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r>
              <a:rPr lang="en-US" dirty="0" smtClean="0"/>
              <a:t>” </a:t>
            </a:r>
          </a:p>
          <a:p>
            <a:pPr lvl="2">
              <a:defRPr/>
            </a:pPr>
            <a:r>
              <a:rPr lang="en-US" dirty="0" smtClean="0"/>
              <a:t>Useful for creating debugging command scripts that you can save for later use or just to save repeated typing</a:t>
            </a:r>
          </a:p>
          <a:p>
            <a:pPr>
              <a:defRPr/>
            </a:pPr>
            <a:r>
              <a:rPr lang="en-US" dirty="0" smtClean="0"/>
              <a:t>Use the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document &lt;name&gt; </a:t>
            </a:r>
            <a:r>
              <a:rPr lang="en-US" dirty="0" smtClean="0"/>
              <a:t>to write documentation for your defined commands</a:t>
            </a:r>
          </a:p>
          <a:p>
            <a:pPr lvl="1">
              <a:defRPr/>
            </a:pPr>
            <a:r>
              <a:rPr lang="en-US" dirty="0" smtClean="0"/>
              <a:t>Again, enter </a:t>
            </a:r>
            <a:r>
              <a:rPr lang="en-US" dirty="0"/>
              <a:t>each one line-by-line and finish with a single line “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r>
              <a:rPr lang="en-US" dirty="0"/>
              <a:t>” 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There is also the ability to define C/C++ preprocessor macros using the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macro define </a:t>
            </a:r>
            <a:r>
              <a:rPr lang="en-US" dirty="0" smtClean="0"/>
              <a:t>command</a:t>
            </a:r>
          </a:p>
          <a:p>
            <a:pPr lvl="1">
              <a:defRPr/>
            </a:pPr>
            <a:r>
              <a:rPr lang="en-US" dirty="0" smtClean="0"/>
              <a:t>Visible to all of the inferior’s source files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ELC-SD-0919-</a:t>
            </a:r>
            <a:fld id="{001EB852-1DE9-42E6-9562-D6F67A4C3CF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92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x-none" smtClean="0"/>
              <a:t>gdb Scripts</a:t>
            </a:r>
          </a:p>
        </p:txBody>
      </p:sp>
      <p:sp>
        <p:nvSpPr>
          <p:cNvPr id="30723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x-none" dirty="0" smtClean="0"/>
              <a:t>If it exists, </a:t>
            </a:r>
            <a:r>
              <a:rPr lang="en-US" altLang="x-none" dirty="0" err="1" smtClean="0"/>
              <a:t>gdb</a:t>
            </a:r>
            <a:r>
              <a:rPr lang="en-US" altLang="x-none" dirty="0" smtClean="0"/>
              <a:t> will execute all of the commands found in </a:t>
            </a:r>
            <a:r>
              <a:rPr lang="en-US" altLang="x-none" b="1" dirty="0" smtClean="0">
                <a:latin typeface="Courier New" pitchFamily="49" charset="0"/>
                <a:cs typeface="Courier New" pitchFamily="49" charset="0"/>
              </a:rPr>
              <a:t>.</a:t>
            </a:r>
            <a:r>
              <a:rPr lang="en-US" altLang="x-none" b="1" dirty="0" err="1" smtClean="0">
                <a:latin typeface="Courier New" pitchFamily="49" charset="0"/>
                <a:cs typeface="Courier New" pitchFamily="49" charset="0"/>
              </a:rPr>
              <a:t>gdbinit</a:t>
            </a:r>
            <a:r>
              <a:rPr lang="en-US" altLang="x-none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altLang="x-none" dirty="0" smtClean="0"/>
              <a:t>in the current directory</a:t>
            </a:r>
          </a:p>
          <a:p>
            <a:pPr lvl="1"/>
            <a:r>
              <a:rPr lang="en-US" altLang="x-none" dirty="0" smtClean="0"/>
              <a:t>Useful for executing a sequence of </a:t>
            </a:r>
            <a:r>
              <a:rPr lang="en-US" altLang="x-none" dirty="0" err="1" smtClean="0"/>
              <a:t>gdb</a:t>
            </a:r>
            <a:r>
              <a:rPr lang="en-US" altLang="x-none" dirty="0" smtClean="0"/>
              <a:t> commands at </a:t>
            </a:r>
            <a:r>
              <a:rPr lang="en-US" altLang="x-none" dirty="0" err="1" smtClean="0"/>
              <a:t>gdb</a:t>
            </a:r>
            <a:r>
              <a:rPr lang="en-US" altLang="x-none" dirty="0" smtClean="0"/>
              <a:t> initialization:</a:t>
            </a:r>
          </a:p>
          <a:p>
            <a:pPr marL="457200" lvl="1" indent="0">
              <a:buNone/>
            </a:pPr>
            <a:r>
              <a:rPr lang="en-US" altLang="x-none" b="1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et history save on</a:t>
            </a:r>
          </a:p>
          <a:p>
            <a:pPr marL="457200" lvl="1" indent="0">
              <a:buNone/>
            </a:pPr>
            <a:r>
              <a:rPr lang="en-US" altLang="x-none" b="1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et print pretty on</a:t>
            </a:r>
          </a:p>
          <a:p>
            <a:pPr marL="457200" lvl="1" indent="0">
              <a:buNone/>
            </a:pPr>
            <a:r>
              <a:rPr lang="en-US" altLang="x-none" b="1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et pagination off</a:t>
            </a:r>
          </a:p>
          <a:p>
            <a:pPr marL="457200" lvl="1" indent="0">
              <a:buNone/>
            </a:pPr>
            <a:r>
              <a:rPr lang="en-US" altLang="x-none" b="1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et confirm off</a:t>
            </a:r>
          </a:p>
          <a:p>
            <a:r>
              <a:rPr lang="en-US" altLang="x-none" dirty="0" smtClean="0"/>
              <a:t>The </a:t>
            </a:r>
            <a:r>
              <a:rPr lang="en-US" altLang="x-none" b="1" dirty="0" smtClean="0">
                <a:latin typeface="Courier New" pitchFamily="49" charset="0"/>
                <a:cs typeface="Courier New" pitchFamily="49" charset="0"/>
              </a:rPr>
              <a:t>-x</a:t>
            </a:r>
            <a:r>
              <a:rPr lang="en-US" altLang="x-none" dirty="0" smtClean="0"/>
              <a:t> command line option to </a:t>
            </a:r>
            <a:r>
              <a:rPr lang="en-US" altLang="x-none" dirty="0" err="1" smtClean="0"/>
              <a:t>gdb</a:t>
            </a:r>
            <a:r>
              <a:rPr lang="en-US" altLang="x-none" dirty="0" smtClean="0"/>
              <a:t> also allows for running scripts at </a:t>
            </a:r>
            <a:r>
              <a:rPr lang="en-US" altLang="x-none" dirty="0" err="1" smtClean="0"/>
              <a:t>gdb</a:t>
            </a:r>
            <a:r>
              <a:rPr lang="en-US" altLang="x-none" dirty="0" smtClean="0"/>
              <a:t> load time</a:t>
            </a:r>
          </a:p>
          <a:p>
            <a:r>
              <a:rPr lang="en-US" dirty="0" smtClean="0"/>
              <a:t>You </a:t>
            </a:r>
            <a:r>
              <a:rPr lang="en-US" dirty="0"/>
              <a:t>can also define keyboard macros that launch python </a:t>
            </a:r>
            <a:r>
              <a:rPr lang="en-US" dirty="0" smtClean="0"/>
              <a:t>scripts or shell off to the OS using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shell &lt;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ELC-SD-0919-</a:t>
            </a:r>
            <a:fld id="{53E14CC5-1F7E-4E8C-AB9D-F53E0D9CD01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20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Embedded Python Engine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gdb</a:t>
            </a:r>
            <a:r>
              <a:rPr lang="en-US" dirty="0"/>
              <a:t> now has </a:t>
            </a:r>
            <a:r>
              <a:rPr lang="en-US" dirty="0" smtClean="0"/>
              <a:t>a tightly integrated Python </a:t>
            </a:r>
            <a:r>
              <a:rPr lang="en-US" dirty="0"/>
              <a:t>engine!</a:t>
            </a:r>
          </a:p>
          <a:p>
            <a:pPr lvl="1"/>
            <a:r>
              <a:rPr lang="en-US" dirty="0"/>
              <a:t>It doesn’t just shell out</a:t>
            </a:r>
          </a:p>
          <a:p>
            <a:r>
              <a:rPr lang="en-US" dirty="0"/>
              <a:t>Execute single Python expressions by prefacing the expression with “python”</a:t>
            </a:r>
          </a:p>
          <a:p>
            <a:pPr lvl="1"/>
            <a:r>
              <a:rPr lang="en-US" dirty="0"/>
              <a:t>Go into interactive mode by typing “python” and then remember to type “end” as the last </a:t>
            </a:r>
            <a:r>
              <a:rPr lang="en-US" dirty="0" smtClean="0"/>
              <a:t>line</a:t>
            </a:r>
          </a:p>
          <a:p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gdb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 python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gdb.execute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() </a:t>
            </a:r>
            <a:r>
              <a:rPr lang="en-US" dirty="0" smtClean="0"/>
              <a:t>to do </a:t>
            </a:r>
            <a:r>
              <a:rPr lang="en-US" dirty="0" err="1" smtClean="0"/>
              <a:t>gdb</a:t>
            </a:r>
            <a:r>
              <a:rPr lang="en-US" dirty="0" smtClean="0"/>
              <a:t> commands</a:t>
            </a:r>
          </a:p>
          <a:p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gdb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 python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gdb.parse_and_eval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() </a:t>
            </a:r>
            <a:r>
              <a:rPr lang="en-US" dirty="0" smtClean="0"/>
              <a:t>to get data from the inferior</a:t>
            </a:r>
          </a:p>
          <a:p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gdb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 python help(‘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gdb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’) </a:t>
            </a:r>
            <a:r>
              <a:rPr lang="en-US" dirty="0" smtClean="0"/>
              <a:t>to see </a:t>
            </a:r>
            <a:r>
              <a:rPr lang="en-US" dirty="0"/>
              <a:t>P</a:t>
            </a:r>
            <a:r>
              <a:rPr lang="en-US" dirty="0" smtClean="0"/>
              <a:t>ython </a:t>
            </a:r>
            <a:r>
              <a:rPr lang="en-US" dirty="0" err="1" smtClean="0"/>
              <a:t>gdb</a:t>
            </a:r>
            <a:r>
              <a:rPr lang="en-US" dirty="0" smtClean="0"/>
              <a:t> package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ELC-SD-0819-</a:t>
            </a:r>
            <a:fld id="{D4FE8826-5FAE-4731-9EB4-C443BC0E316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231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x-none" smtClean="0"/>
              <a:t>Working with Signals via gdb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 err="1" smtClean="0"/>
              <a:t>gdb</a:t>
            </a:r>
            <a:r>
              <a:rPr lang="en-US" dirty="0" smtClean="0"/>
              <a:t> is built on top of </a:t>
            </a:r>
            <a:r>
              <a:rPr lang="en-US" dirty="0" err="1" smtClean="0"/>
              <a:t>ptrace</a:t>
            </a:r>
            <a:endParaRPr lang="en-US" dirty="0" smtClean="0"/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When an inferior gets a signal, the inferior is suspended and the tracer gets notified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Show signals 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gdb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 info signals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Prints a table of how signals and how </a:t>
            </a:r>
            <a:r>
              <a:rPr lang="en-US" dirty="0" err="1" smtClean="0"/>
              <a:t>gdb</a:t>
            </a:r>
            <a:r>
              <a:rPr lang="en-US" dirty="0" smtClean="0"/>
              <a:t> will handle each one 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gdb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 info handle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Change the way </a:t>
            </a:r>
            <a:r>
              <a:rPr lang="en-US" dirty="0" err="1" smtClean="0"/>
              <a:t>gdb</a:t>
            </a:r>
            <a:r>
              <a:rPr lang="en-US" dirty="0" smtClean="0"/>
              <a:t> will handle the signal</a:t>
            </a:r>
          </a:p>
          <a:p>
            <a:pPr lvl="1">
              <a:defRPr/>
            </a:pPr>
            <a:r>
              <a:rPr lang="en-US" dirty="0" err="1" smtClean="0"/>
              <a:t>nostop</a:t>
            </a:r>
            <a:r>
              <a:rPr lang="en-US" dirty="0" smtClean="0"/>
              <a:t> – do not stop the program but still print that signal occurred</a:t>
            </a:r>
          </a:p>
          <a:p>
            <a:pPr lvl="1">
              <a:defRPr/>
            </a:pPr>
            <a:r>
              <a:rPr lang="en-US" dirty="0" smtClean="0"/>
              <a:t>stop – stop program when signal occurs (implies print as well)</a:t>
            </a:r>
          </a:p>
          <a:p>
            <a:pPr lvl="1">
              <a:defRPr/>
            </a:pPr>
            <a:r>
              <a:rPr lang="en-US" dirty="0" smtClean="0"/>
              <a:t>print – print a message when signal occurs</a:t>
            </a:r>
          </a:p>
          <a:p>
            <a:pPr lvl="1">
              <a:defRPr/>
            </a:pPr>
            <a:r>
              <a:rPr lang="en-US" dirty="0" err="1" smtClean="0"/>
              <a:t>noprint</a:t>
            </a:r>
            <a:r>
              <a:rPr lang="en-US" dirty="0" smtClean="0"/>
              <a:t> – do not mention the occurrence of the signal </a:t>
            </a:r>
          </a:p>
          <a:p>
            <a:pPr lvl="1">
              <a:defRPr/>
            </a:pPr>
            <a:r>
              <a:rPr lang="en-US" dirty="0" smtClean="0"/>
              <a:t>pass – allow your program to see the signal so it can be handled</a:t>
            </a:r>
          </a:p>
          <a:p>
            <a:pPr lvl="1">
              <a:defRPr/>
            </a:pPr>
            <a:r>
              <a:rPr lang="en-US" dirty="0" err="1" smtClean="0"/>
              <a:t>nopass</a:t>
            </a:r>
            <a:r>
              <a:rPr lang="en-US" dirty="0" smtClean="0"/>
              <a:t> – do not pass the signal to your program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gdb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 handle signal keywords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Delivers a SEGV signal to the current program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gdb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 signal SIGSEGV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ELC-SD-0919-</a:t>
            </a:r>
            <a:fld id="{EDC28BE8-95F3-46D3-8DBC-E8D22174E37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97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x-none" smtClean="0"/>
              <a:t>Load/Execute Your Code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If you don’t load the program from the command line, you can load additional files using the </a:t>
            </a:r>
            <a:br>
              <a:rPr lang="en-US" dirty="0" smtClean="0"/>
            </a:b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file &lt;filename&gt;</a:t>
            </a:r>
            <a:r>
              <a:rPr lang="en-US" dirty="0" smtClean="0"/>
              <a:t> command	</a:t>
            </a:r>
          </a:p>
          <a:p>
            <a:pPr>
              <a:defRPr/>
            </a:pPr>
            <a:r>
              <a:rPr lang="en-US" dirty="0" smtClean="0"/>
              <a:t>Once the code is loaded into </a:t>
            </a:r>
            <a:r>
              <a:rPr lang="en-US" dirty="0" err="1" smtClean="0"/>
              <a:t>gdb</a:t>
            </a:r>
            <a:r>
              <a:rPr lang="en-US" dirty="0" smtClean="0"/>
              <a:t>, you can execute it using the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run</a:t>
            </a:r>
            <a:r>
              <a:rPr lang="en-US" dirty="0" smtClean="0"/>
              <a:t> command</a:t>
            </a:r>
          </a:p>
          <a:p>
            <a:pPr>
              <a:defRPr/>
            </a:pPr>
            <a:r>
              <a:rPr lang="en-US" dirty="0" smtClean="0"/>
              <a:t>You can pass parameters in the same command or you can use the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set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args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/>
              <a:t>command</a:t>
            </a:r>
          </a:p>
          <a:p>
            <a:pPr lvl="1">
              <a:defRPr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how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args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/>
              <a:t>will allow you to see the arguments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ELC-SD-0919-</a:t>
            </a:r>
            <a:fld id="{16BC829C-58AC-490F-9087-44436067F26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48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x-none" smtClean="0"/>
              <a:t>Attach to a Running Program</a:t>
            </a:r>
          </a:p>
        </p:txBody>
      </p:sp>
      <p:sp>
        <p:nvSpPr>
          <p:cNvPr id="44035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smtClean="0"/>
              <a:t>gdb has the ability to attach to a running program</a:t>
            </a:r>
          </a:p>
          <a:p>
            <a:pPr marL="457200" lvl="1" indent="0">
              <a:buFont typeface="Webdings" pitchFamily="18" charset="2"/>
              <a:buNone/>
            </a:pPr>
            <a:r>
              <a:rPr lang="en-US" altLang="x-none" b="1" smtClean="0">
                <a:latin typeface="Courier New" pitchFamily="49" charset="0"/>
                <a:cs typeface="Courier New" pitchFamily="49" charset="0"/>
              </a:rPr>
              <a:t>$ gdb –p &lt;process id&gt;</a:t>
            </a:r>
          </a:p>
          <a:p>
            <a:r>
              <a:rPr lang="en-US" altLang="x-none" smtClean="0"/>
              <a:t>This will stop the running program at its current execution point</a:t>
            </a:r>
          </a:p>
          <a:p>
            <a:r>
              <a:rPr lang="en-US" altLang="x-none" smtClean="0"/>
              <a:t>You can then load the executable’s code and symbol table using the </a:t>
            </a:r>
            <a:r>
              <a:rPr lang="en-US" altLang="x-none" b="1" smtClean="0">
                <a:latin typeface="Courier New" pitchFamily="49" charset="0"/>
                <a:cs typeface="Courier New" pitchFamily="49" charset="0"/>
              </a:rPr>
              <a:t>file</a:t>
            </a:r>
            <a:r>
              <a:rPr lang="en-US" altLang="x-none" smtClean="0"/>
              <a:t> command to load the source if it hasn’t already been loaded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ELC-SD-0919-</a:t>
            </a:r>
            <a:fld id="{2EB26401-E36D-4724-96D0-456A368C281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80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x-none" smtClean="0"/>
              <a:t>Examining Code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 smtClean="0"/>
              <a:t>Once the program is loaded in </a:t>
            </a:r>
            <a:r>
              <a:rPr lang="en-US" dirty="0" err="1" smtClean="0"/>
              <a:t>gdb</a:t>
            </a:r>
            <a:r>
              <a:rPr lang="en-US" dirty="0" smtClean="0"/>
              <a:t>, you can list any of the source files using the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list</a:t>
            </a:r>
            <a:r>
              <a:rPr lang="en-US" dirty="0" smtClean="0"/>
              <a:t> command</a:t>
            </a:r>
          </a:p>
          <a:p>
            <a:pPr lvl="1">
              <a:defRPr/>
            </a:pPr>
            <a:r>
              <a:rPr lang="en-US" dirty="0" smtClean="0"/>
              <a:t>Options to list a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LINENUM</a:t>
            </a:r>
            <a:r>
              <a:rPr lang="en-US" dirty="0" smtClean="0"/>
              <a:t>,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FILE:LINENUM</a:t>
            </a:r>
            <a:r>
              <a:rPr lang="en-US" dirty="0" smtClean="0"/>
              <a:t>,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en-US" dirty="0" smtClean="0"/>
              <a:t>,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FILE:FUNCTION</a:t>
            </a:r>
            <a:r>
              <a:rPr lang="en-US" dirty="0" smtClean="0"/>
              <a:t> or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*ADDRESS</a:t>
            </a:r>
          </a:p>
          <a:p>
            <a:pPr>
              <a:defRPr/>
            </a:pPr>
            <a:r>
              <a:rPr lang="en-US" dirty="0" smtClean="0"/>
              <a:t>You can specify the number of lines to list as a second parameter</a:t>
            </a:r>
          </a:p>
          <a:p>
            <a:pPr lvl="1">
              <a:defRPr/>
            </a:pPr>
            <a:r>
              <a:rPr lang="en-US" dirty="0" smtClean="0"/>
              <a:t>Defaults to 10 but can be changed with </a:t>
            </a:r>
            <a:br>
              <a:rPr lang="en-US" dirty="0" smtClean="0"/>
            </a:b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set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listsize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&lt;value&gt;</a:t>
            </a:r>
          </a:p>
          <a:p>
            <a:pPr>
              <a:defRPr/>
            </a:pPr>
            <a:r>
              <a:rPr lang="en-US" dirty="0"/>
              <a:t>You can change the options using the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set</a:t>
            </a:r>
            <a:r>
              <a:rPr lang="en-US" dirty="0"/>
              <a:t> command</a:t>
            </a:r>
          </a:p>
          <a:p>
            <a:pPr lvl="1">
              <a:defRPr/>
            </a:pPr>
            <a:r>
              <a:rPr lang="en-US" dirty="0"/>
              <a:t>E.g.,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set output-radix 16 </a:t>
            </a:r>
            <a:r>
              <a:rPr lang="en-US" dirty="0"/>
              <a:t>would set the display radix to </a:t>
            </a:r>
            <a:r>
              <a:rPr lang="en-US" dirty="0" err="1" smtClean="0"/>
              <a:t>hexidecimal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Use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show</a:t>
            </a:r>
            <a:r>
              <a:rPr lang="en-US" dirty="0" smtClean="0"/>
              <a:t> to see the available options</a:t>
            </a:r>
          </a:p>
          <a:p>
            <a:pPr lvl="1">
              <a:defRPr/>
            </a:pP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help set &lt;option&gt; </a:t>
            </a:r>
            <a:r>
              <a:rPr lang="en-US" dirty="0" smtClean="0"/>
              <a:t>to get help on the different options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ELC-SD-0919-</a:t>
            </a:r>
            <a:fld id="{F1DDB8B1-801E-49C7-9D41-E7E10742E73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86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x-none" smtClean="0"/>
              <a:t>Speaker/Author Details</a:t>
            </a:r>
          </a:p>
        </p:txBody>
      </p:sp>
      <p:pic>
        <p:nvPicPr>
          <p:cNvPr id="13315" name="Picture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78" y="842963"/>
            <a:ext cx="2482224" cy="3703637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ELC-SD-0919-</a:t>
            </a:r>
            <a:fld id="{1D8DE5B3-FEA1-454F-919C-79A5AAD59E2B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13316" name="Text Placeholder 3"/>
          <p:cNvSpPr txBox="1">
            <a:spLocks/>
          </p:cNvSpPr>
          <p:nvPr/>
        </p:nvSpPr>
        <p:spPr bwMode="auto">
          <a:xfrm>
            <a:off x="3184525" y="933450"/>
            <a:ext cx="5430838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14313" indent="-214313" eaLnBrk="0" hangingPunct="0"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003399"/>
                </a:solidFill>
                <a:latin typeface="Calibri" pitchFamily="34" charset="0"/>
                <a:cs typeface="Lucida Sans Unicode" pitchFamily="34" charset="0"/>
              </a:defRPr>
            </a:lvl1pPr>
            <a:lvl2pPr marL="557213" indent="-214313" eaLnBrk="0" hangingPunct="0">
              <a:spcBef>
                <a:spcPct val="20000"/>
              </a:spcBef>
              <a:buClr>
                <a:srgbClr val="008000"/>
              </a:buClr>
              <a:buFont typeface="Webdings" pitchFamily="18" charset="2"/>
              <a:buChar char=""/>
              <a:defRPr sz="2800">
                <a:solidFill>
                  <a:srgbClr val="003399"/>
                </a:solidFill>
                <a:latin typeface="Calibri" pitchFamily="34" charset="0"/>
                <a:cs typeface="Lucida Sans Unicode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  <a:defRPr sz="2400">
                <a:solidFill>
                  <a:srgbClr val="003399"/>
                </a:solidFill>
                <a:latin typeface="Calibri" pitchFamily="34" charset="0"/>
                <a:cs typeface="Lucida Sans Unicode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000"/>
              </a:buClr>
              <a:buFont typeface="Calibri" pitchFamily="34" charset="0"/>
              <a:buChar char="−"/>
              <a:defRPr sz="2000">
                <a:solidFill>
                  <a:srgbClr val="003399"/>
                </a:solidFill>
                <a:latin typeface="Calibri" pitchFamily="34" charset="0"/>
                <a:cs typeface="Lucida Sans Unicode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000"/>
              </a:buClr>
              <a:buFont typeface="Webdings" pitchFamily="18" charset="2"/>
              <a:buChar char=""/>
              <a:defRPr>
                <a:solidFill>
                  <a:srgbClr val="003399"/>
                </a:solidFill>
                <a:latin typeface="Calibri" pitchFamily="34" charset="0"/>
                <a:cs typeface="Lucida Sans Unicod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ebdings" pitchFamily="18" charset="2"/>
              <a:buChar char=""/>
              <a:defRPr>
                <a:solidFill>
                  <a:srgbClr val="003399"/>
                </a:solidFill>
                <a:latin typeface="Calibri" pitchFamily="34" charset="0"/>
                <a:cs typeface="Lucida Sans Unicod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ebdings" pitchFamily="18" charset="2"/>
              <a:buChar char=""/>
              <a:defRPr>
                <a:solidFill>
                  <a:srgbClr val="003399"/>
                </a:solidFill>
                <a:latin typeface="Calibri" pitchFamily="34" charset="0"/>
                <a:cs typeface="Lucida Sans Unicod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ebdings" pitchFamily="18" charset="2"/>
              <a:buChar char=""/>
              <a:defRPr>
                <a:solidFill>
                  <a:srgbClr val="003399"/>
                </a:solidFill>
                <a:latin typeface="Calibri" pitchFamily="34" charset="0"/>
                <a:cs typeface="Lucida Sans Unicod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ebdings" pitchFamily="18" charset="2"/>
              <a:buChar char=""/>
              <a:defRPr>
                <a:solidFill>
                  <a:srgbClr val="003399"/>
                </a:solidFill>
                <a:latin typeface="Calibri" pitchFamily="34" charset="0"/>
                <a:cs typeface="Lucida Sans Unicode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x-none" sz="2100" b="1">
                <a:solidFill>
                  <a:schemeClr val="tx1"/>
                </a:solidFill>
              </a:rPr>
              <a:t>Website:</a:t>
            </a:r>
          </a:p>
          <a:p>
            <a:pPr lvl="1">
              <a:buFont typeface="Arial" charset="0"/>
              <a:buChar char="•"/>
            </a:pPr>
            <a:r>
              <a:rPr lang="en-US" altLang="x-none" sz="1800" b="1">
                <a:solidFill>
                  <a:schemeClr val="tx1"/>
                </a:solidFill>
                <a:hlinkClick r:id="rId4"/>
              </a:rPr>
              <a:t>http://www.theptrgroup.com</a:t>
            </a:r>
            <a:endParaRPr lang="en-US" altLang="x-none" sz="1800" b="1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r>
              <a:rPr lang="en-US" altLang="x-none" sz="2100" b="1">
                <a:solidFill>
                  <a:schemeClr val="tx1"/>
                </a:solidFill>
              </a:rPr>
              <a:t>Email:</a:t>
            </a:r>
          </a:p>
          <a:p>
            <a:pPr lvl="1">
              <a:buFont typeface="Arial" charset="0"/>
              <a:buChar char="•"/>
            </a:pPr>
            <a:r>
              <a:rPr lang="en-US" altLang="x-none" sz="1800" b="1">
                <a:solidFill>
                  <a:schemeClr val="tx1"/>
                </a:solidFill>
                <a:hlinkClick r:id="rId5"/>
              </a:rPr>
              <a:t>mailto:mike@theptrgroup.com</a:t>
            </a:r>
            <a:endParaRPr lang="en-US" altLang="x-none" sz="1800" b="1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r>
              <a:rPr lang="en-US" altLang="x-none" sz="2100" b="1">
                <a:solidFill>
                  <a:schemeClr val="tx1"/>
                </a:solidFill>
              </a:rPr>
              <a:t>Linked-in:</a:t>
            </a:r>
          </a:p>
          <a:p>
            <a:pPr lvl="1">
              <a:buFont typeface="Arial" charset="0"/>
              <a:buChar char="•"/>
            </a:pPr>
            <a:r>
              <a:rPr lang="en-US" altLang="x-none" sz="1800" b="1">
                <a:solidFill>
                  <a:schemeClr val="tx1"/>
                </a:solidFill>
                <a:hlinkClick r:id="rId6"/>
              </a:rPr>
              <a:t>https://www.linkedin.com/in/mikeandersonptr</a:t>
            </a:r>
            <a:r>
              <a:rPr lang="en-US" altLang="x-none" sz="1800" b="1">
                <a:solidFill>
                  <a:schemeClr val="tx1"/>
                </a:solidFill>
              </a:rPr>
              <a:t> </a:t>
            </a:r>
          </a:p>
          <a:p>
            <a:pPr>
              <a:buFontTx/>
              <a:buChar char="•"/>
            </a:pPr>
            <a:r>
              <a:rPr lang="en-US" altLang="x-none" sz="2100" b="1">
                <a:solidFill>
                  <a:schemeClr val="tx1"/>
                </a:solidFill>
              </a:rPr>
              <a:t>Twitter: </a:t>
            </a:r>
          </a:p>
          <a:p>
            <a:pPr lvl="1">
              <a:buFont typeface="Arial" charset="0"/>
              <a:buChar char="•"/>
            </a:pPr>
            <a:r>
              <a:rPr lang="en-US" altLang="x-none" sz="1800" b="1">
                <a:solidFill>
                  <a:schemeClr val="tx1"/>
                </a:solidFill>
              </a:rPr>
              <a:t>@hungjar</a:t>
            </a:r>
          </a:p>
          <a:p>
            <a:pPr>
              <a:buFontTx/>
              <a:buChar char="•"/>
            </a:pPr>
            <a:r>
              <a:rPr lang="en-US" altLang="x-none" sz="2200" b="1">
                <a:solidFill>
                  <a:schemeClr val="tx1"/>
                </a:solidFill>
              </a:rPr>
              <a:t>PTR is now a subsidiary of</a:t>
            </a:r>
          </a:p>
        </p:txBody>
      </p:sp>
      <p:pic>
        <p:nvPicPr>
          <p:cNvPr id="1331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857" y="3581828"/>
            <a:ext cx="18288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7568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x-none" smtClean="0"/>
              <a:t>Calling Functions Interactively</a:t>
            </a:r>
          </a:p>
        </p:txBody>
      </p:sp>
      <p:sp>
        <p:nvSpPr>
          <p:cNvPr id="34819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smtClean="0"/>
              <a:t>Once the code is loaded, you can actually call program functions from the gdb command line</a:t>
            </a:r>
          </a:p>
          <a:p>
            <a:pPr lvl="1"/>
            <a:r>
              <a:rPr lang="en-US" altLang="x-none" smtClean="0"/>
              <a:t>The syntax and parameter passing is based on the language the code is written in</a:t>
            </a:r>
          </a:p>
          <a:p>
            <a:r>
              <a:rPr lang="en-US" altLang="x-none" smtClean="0"/>
              <a:t>The function will be called and the return will be printed and saved in the value history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ELC-SD-0919-</a:t>
            </a:r>
            <a:fld id="{7F87202C-4D78-4D68-84B6-395FB870B2F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69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x-none" smtClean="0"/>
              <a:t>Setting Variables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You can define new variables, set a register value or modify program variables using the </a:t>
            </a:r>
            <a:br>
              <a:rPr lang="en-US" dirty="0" smtClean="0"/>
            </a:b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set VAR = EXP</a:t>
            </a:r>
            <a:r>
              <a:rPr lang="en-US" dirty="0" smtClean="0"/>
              <a:t> (or whatever the language equivalent is for your language)</a:t>
            </a:r>
          </a:p>
          <a:p>
            <a:pPr lvl="1">
              <a:defRPr/>
            </a:pPr>
            <a:r>
              <a:rPr lang="en-US" dirty="0" smtClean="0"/>
              <a:t>Expressions are any valid expression for the language</a:t>
            </a:r>
          </a:p>
          <a:p>
            <a:pPr>
              <a:defRPr/>
            </a:pPr>
            <a:r>
              <a:rPr lang="en-US" dirty="0" smtClean="0"/>
              <a:t>You can set a variable that uses the same name as a </a:t>
            </a:r>
            <a:r>
              <a:rPr lang="en-US" dirty="0" err="1" smtClean="0"/>
              <a:t>gdb</a:t>
            </a:r>
            <a:r>
              <a:rPr lang="en-US" dirty="0" smtClean="0"/>
              <a:t> command using the </a:t>
            </a:r>
            <a:br>
              <a:rPr lang="en-US" dirty="0" smtClean="0"/>
            </a:b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set variable VAR = EXP </a:t>
            </a:r>
            <a:r>
              <a:rPr lang="en-US" dirty="0" smtClean="0"/>
              <a:t>syntax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ELC-SD-0919-</a:t>
            </a:r>
            <a:fld id="{97D1A9F0-BC09-40C9-BEA3-DC4CBE4DB1F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66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x-none" smtClean="0"/>
              <a:t>Printing Expressions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/>
              <a:t>Use the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print EXP </a:t>
            </a:r>
            <a:r>
              <a:rPr lang="en-US" dirty="0" smtClean="0"/>
              <a:t>syntax to print any value from the current stack frame, </a:t>
            </a:r>
            <a:r>
              <a:rPr lang="en-US" dirty="0" err="1" smtClean="0"/>
              <a:t>globals</a:t>
            </a:r>
            <a:r>
              <a:rPr lang="en-US" dirty="0" smtClean="0"/>
              <a:t> or an entire file</a:t>
            </a:r>
          </a:p>
          <a:p>
            <a:pPr>
              <a:defRPr/>
            </a:pPr>
            <a:r>
              <a:rPr lang="en-US" dirty="0" smtClean="0"/>
              <a:t>Use $NUM to get the previous value of NUM</a:t>
            </a:r>
          </a:p>
          <a:p>
            <a:pPr lvl="1">
              <a:defRPr/>
            </a:pPr>
            <a:r>
              <a:rPr lang="en-US" dirty="0" smtClean="0"/>
              <a:t>You can refer back farther using $$NUM</a:t>
            </a:r>
          </a:p>
          <a:p>
            <a:pPr>
              <a:defRPr/>
            </a:pPr>
            <a:r>
              <a:rPr lang="en-US" dirty="0" smtClean="0"/>
              <a:t>Registers are accessed using the $&lt;REGNAME&gt; syntax</a:t>
            </a:r>
          </a:p>
          <a:p>
            <a:pPr>
              <a:defRPr/>
            </a:pPr>
            <a:r>
              <a:rPr lang="en-US" dirty="0" smtClean="0"/>
              <a:t>{TYPE}ADREXP refers to datum of data type {TYPE} located at address ADREXP</a:t>
            </a:r>
          </a:p>
          <a:p>
            <a:pPr>
              <a:defRPr/>
            </a:pPr>
            <a:r>
              <a:rPr lang="en-US" dirty="0" smtClean="0"/>
              <a:t>The @ symbol is a binary operator for treating consecutive data objects anywhere in memory as an array</a:t>
            </a:r>
          </a:p>
          <a:p>
            <a:pPr lvl="1">
              <a:defRPr/>
            </a:pPr>
            <a:r>
              <a:rPr lang="en-US" dirty="0" smtClean="0"/>
              <a:t>E.g., FOO@NUM gives an array whose first element is foo, whose second is stored in the memory adjacent to FOO, etc.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ELC-SD-0919-</a:t>
            </a:r>
            <a:fld id="{F594DE94-66A8-4E88-A6DF-9DAD6E8E5FB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65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x-none" smtClean="0"/>
              <a:t>Examine Memory at Address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If we have a known address in memory, such as a pointer, we can display the memory at that address</a:t>
            </a:r>
          </a:p>
          <a:p>
            <a:pPr>
              <a:defRPr/>
            </a:pPr>
            <a:r>
              <a:rPr lang="en-US" dirty="0" smtClean="0"/>
              <a:t>We can also use a format character but </a:t>
            </a:r>
            <a:r>
              <a:rPr lang="en-US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dirty="0" smtClean="0"/>
              <a:t> also adds an additional character to indicate the size of the display</a:t>
            </a:r>
          </a:p>
          <a:p>
            <a:pPr>
              <a:defRPr/>
            </a:pPr>
            <a:r>
              <a:rPr lang="en-US" dirty="0"/>
              <a:t>Size letters are b(byte), h(</a:t>
            </a:r>
            <a:r>
              <a:rPr lang="en-US" dirty="0" err="1"/>
              <a:t>halfword</a:t>
            </a:r>
            <a:r>
              <a:rPr lang="en-US" dirty="0"/>
              <a:t>), w(word), g(giant, 8 bytes</a:t>
            </a:r>
            <a:r>
              <a:rPr lang="en-US" dirty="0" smtClean="0"/>
              <a:t>)</a:t>
            </a:r>
          </a:p>
          <a:p>
            <a:pPr>
              <a:defRPr/>
            </a:pPr>
            <a:r>
              <a:rPr lang="en-US" dirty="0" smtClean="0"/>
              <a:t>E.g., </a:t>
            </a:r>
            <a:r>
              <a:rPr lang="en-US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gdb</a:t>
            </a:r>
            <a:r>
              <a:rPr lang="en-US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x /</a:t>
            </a:r>
            <a:r>
              <a:rPr lang="en-US" b="1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db</a:t>
            </a:r>
            <a:r>
              <a:rPr lang="en-US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&amp;test</a:t>
            </a:r>
            <a:endParaRPr lang="en-US" b="1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ELC-SD-0919-</a:t>
            </a:r>
            <a:fld id="{FC1B99F0-1891-4EAD-8E83-4991293EB5C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6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x-none" smtClean="0"/>
              <a:t>Setting Breakpoints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US" dirty="0" err="1" smtClean="0"/>
              <a:t>gdb</a:t>
            </a:r>
            <a:r>
              <a:rPr lang="en-US" dirty="0" smtClean="0"/>
              <a:t> supports several types of breakpoint</a:t>
            </a:r>
          </a:p>
          <a:p>
            <a:pPr lvl="1">
              <a:defRPr/>
            </a:pPr>
            <a:r>
              <a:rPr lang="en-US" dirty="0" smtClean="0"/>
              <a:t>Normal breakpoints 		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 &lt;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lineno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lvl="1">
              <a:defRPr/>
            </a:pPr>
            <a:r>
              <a:rPr lang="en-US" dirty="0" smtClean="0"/>
              <a:t>Temporary breakpoints	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tbreak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&lt;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lineno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lvl="1">
              <a:defRPr/>
            </a:pPr>
            <a:r>
              <a:rPr lang="en-US" dirty="0" smtClean="0"/>
              <a:t>Hardware breakpoints	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hbreak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&lt;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lineno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>
              <a:defRPr/>
            </a:pPr>
            <a:r>
              <a:rPr lang="en-US" dirty="0" smtClean="0"/>
              <a:t>You can also set conditional breakpoints (beware of the overhead)</a:t>
            </a:r>
          </a:p>
          <a:p>
            <a:pPr marL="457200" lvl="1" indent="0">
              <a:buFont typeface="Webdings" pitchFamily="18" charset="2"/>
              <a:buNone/>
              <a:defRPr/>
            </a:pPr>
            <a:r>
              <a:rPr lang="en-US" sz="2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gdb</a:t>
            </a:r>
            <a:r>
              <a:rPr lang="en-US" sz="2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 break &lt;</a:t>
            </a:r>
            <a:r>
              <a:rPr lang="en-US" sz="2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lineno</a:t>
            </a:r>
            <a:r>
              <a:rPr lang="en-US" sz="2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 if &lt;condition is true&gt;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You can issue commands to be run when the breakpoint is hit</a:t>
            </a:r>
          </a:p>
          <a:p>
            <a:pPr marL="457200" lvl="1" indent="0">
              <a:buFont typeface="Webdings" pitchFamily="18" charset="2"/>
              <a:buNone/>
              <a:defRPr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gdb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 After b main</a:t>
            </a:r>
          </a:p>
          <a:p>
            <a:pPr marL="457200" lvl="1" indent="0">
              <a:buFont typeface="Webdings" pitchFamily="18" charset="2"/>
              <a:buNone/>
              <a:defRPr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gdb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 commands</a:t>
            </a:r>
          </a:p>
          <a:p>
            <a:pPr marL="457200" lvl="1" indent="0">
              <a:buFont typeface="Webdings" pitchFamily="18" charset="2"/>
              <a:buNone/>
              <a:defRPr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Type commands to be executed when breakpoint 1 is hit, one per line</a:t>
            </a:r>
          </a:p>
          <a:p>
            <a:pPr marL="457200" lvl="1" indent="0">
              <a:buFont typeface="Webdings" pitchFamily="18" charset="2"/>
              <a:buNone/>
              <a:defRPr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End with a line saying just “End”</a:t>
            </a:r>
          </a:p>
          <a:p>
            <a:pPr marL="457200" lvl="1" indent="0">
              <a:buFont typeface="Webdings" pitchFamily="18" charset="2"/>
              <a:buNone/>
              <a:defRPr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 silent</a:t>
            </a:r>
          </a:p>
          <a:p>
            <a:pPr marL="457200" lvl="1" indent="0">
              <a:buFont typeface="Webdings" pitchFamily="18" charset="2"/>
              <a:buNone/>
              <a:defRPr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printf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“ main started\n”</a:t>
            </a:r>
          </a:p>
          <a:p>
            <a:pPr marL="457200" lvl="1" indent="0">
              <a:buFont typeface="Webdings" pitchFamily="18" charset="2"/>
              <a:buNone/>
              <a:defRPr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Font typeface="Webdings" pitchFamily="18" charset="2"/>
              <a:buNone/>
              <a:defRPr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 end</a:t>
            </a:r>
          </a:p>
          <a:p>
            <a:pPr marL="457200" lvl="1" indent="0">
              <a:buFont typeface="Webdings" pitchFamily="18" charset="2"/>
              <a:buNone/>
              <a:defRPr/>
            </a:pPr>
            <a:endParaRPr lang="en-US" sz="2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ELC-SD-0919-</a:t>
            </a:r>
            <a:fld id="{1A5F837F-F7AE-473E-AF99-E1CB8E7683C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89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x-none" smtClean="0"/>
              <a:t>Stepping Through Code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err="1"/>
              <a:t>g</a:t>
            </a:r>
            <a:r>
              <a:rPr lang="en-US" dirty="0" err="1" smtClean="0"/>
              <a:t>db</a:t>
            </a:r>
            <a:r>
              <a:rPr lang="en-US" dirty="0" smtClean="0"/>
              <a:t> has a number of ways to step through </a:t>
            </a:r>
            <a:br>
              <a:rPr lang="en-US" dirty="0" smtClean="0"/>
            </a:br>
            <a:r>
              <a:rPr lang="en-US" dirty="0" smtClean="0"/>
              <a:t>the code after encountering a breakpoint</a:t>
            </a:r>
          </a:p>
          <a:p>
            <a:pPr>
              <a:defRPr/>
            </a:pPr>
            <a:r>
              <a:rPr lang="en-US" dirty="0" smtClean="0"/>
              <a:t>Step – step one line and step into functions</a:t>
            </a:r>
          </a:p>
          <a:p>
            <a:pPr>
              <a:defRPr/>
            </a:pPr>
            <a:r>
              <a:rPr lang="en-US" dirty="0" smtClean="0"/>
              <a:t>Next – step one line and step over functions</a:t>
            </a:r>
          </a:p>
          <a:p>
            <a:pPr>
              <a:defRPr/>
            </a:pPr>
            <a:r>
              <a:rPr lang="en-US" dirty="0" smtClean="0"/>
              <a:t>Finish – you stepped into a function </a:t>
            </a:r>
            <a:br>
              <a:rPr lang="en-US" dirty="0" smtClean="0"/>
            </a:br>
            <a:r>
              <a:rPr lang="en-US" dirty="0" smtClean="0"/>
              <a:t>	       accidentally and you want to finish </a:t>
            </a:r>
            <a:br>
              <a:rPr lang="en-US" dirty="0" smtClean="0"/>
            </a:br>
            <a:r>
              <a:rPr lang="en-US" dirty="0" smtClean="0"/>
              <a:t>	       this routine</a:t>
            </a:r>
          </a:p>
          <a:p>
            <a:pPr>
              <a:defRPr/>
            </a:pPr>
            <a:r>
              <a:rPr lang="en-US" dirty="0" err="1" smtClean="0"/>
              <a:t>Stepi</a:t>
            </a:r>
            <a:r>
              <a:rPr lang="en-US" dirty="0" smtClean="0"/>
              <a:t> – step one assembly language instruction</a:t>
            </a:r>
            <a:br>
              <a:rPr lang="en-US" dirty="0" smtClean="0"/>
            </a:br>
            <a:r>
              <a:rPr lang="en-US" dirty="0" smtClean="0"/>
              <a:t>	      and step into function calls</a:t>
            </a:r>
          </a:p>
          <a:p>
            <a:pPr>
              <a:defRPr/>
            </a:pPr>
            <a:r>
              <a:rPr lang="en-US" dirty="0" err="1" smtClean="0"/>
              <a:t>Nexti</a:t>
            </a:r>
            <a:r>
              <a:rPr lang="en-US" dirty="0" smtClean="0"/>
              <a:t> – step one assembly language instruction </a:t>
            </a:r>
            <a:br>
              <a:rPr lang="en-US" dirty="0" smtClean="0"/>
            </a:br>
            <a:r>
              <a:rPr lang="en-US" dirty="0" smtClean="0"/>
              <a:t>	       but step over function calls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ELC-SD-0919-</a:t>
            </a:r>
            <a:fld id="{0202F9DF-4A70-4DD4-8D5B-79A34C30CD7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4301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463" y="786420"/>
            <a:ext cx="1431925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74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x-none" smtClean="0"/>
              <a:t>Watchpoints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Force a program break when a selected variable’s value </a:t>
            </a:r>
            <a:r>
              <a:rPr lang="en-US" dirty="0" smtClean="0"/>
              <a:t>changes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Examples:</a:t>
            </a:r>
            <a:endParaRPr lang="en-US" dirty="0"/>
          </a:p>
          <a:p>
            <a:pPr marL="457200" lvl="1" indent="0">
              <a:buNone/>
              <a:defRPr/>
            </a:pP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watch –l &lt;address/symbol&gt; </a:t>
            </a:r>
            <a:r>
              <a:rPr lang="en-US" dirty="0" smtClean="0"/>
              <a:t>command is scope aware</a:t>
            </a:r>
          </a:p>
          <a:p>
            <a:pPr marL="457200" lvl="1" indent="0">
              <a:buNone/>
              <a:defRPr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rwatch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&lt;a/s&gt;</a:t>
            </a:r>
            <a:r>
              <a:rPr lang="en-US" dirty="0" smtClean="0"/>
              <a:t>                               stops if the address is read</a:t>
            </a:r>
          </a:p>
          <a:p>
            <a:pPr marL="457200" lvl="1" indent="0">
              <a:buNone/>
              <a:defRPr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atch &lt;a/s&gt; thread 3  </a:t>
            </a:r>
            <a:r>
              <a:rPr lang="en-US" dirty="0" smtClean="0"/>
              <a:t>         stops if thread 3 modifies</a:t>
            </a:r>
          </a:p>
          <a:p>
            <a:pPr marL="457200" lvl="1" indent="0">
              <a:buNone/>
              <a:defRPr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atch &lt;a/s&gt; if &lt;a/s&gt; &gt; 5</a:t>
            </a:r>
            <a:r>
              <a:rPr lang="en-US" dirty="0" smtClean="0"/>
              <a:t>     stops when contents &gt; 5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Show </a:t>
            </a:r>
            <a:r>
              <a:rPr lang="en-US" dirty="0"/>
              <a:t>old and new value and location in code that caused the change in value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gdb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) b main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gdb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 run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pPr lvl="1">
              <a:buFont typeface="Webdings" pitchFamily="18" charset="2"/>
              <a:buNone/>
              <a:defRPr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gdb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) watch x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gdb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)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cont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pPr lvl="1">
              <a:buFont typeface="Webdings" pitchFamily="18" charset="2"/>
              <a:buNone/>
              <a:defRPr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Hardware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watchpoint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2: x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Old value = 13451357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New value = 10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Main() at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watch.c:10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ELC-SD-0919-</a:t>
            </a:r>
            <a:fld id="{D2EE9BEA-8AA2-4DC1-A3D0-D54729BC40F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15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x-none" smtClean="0"/>
              <a:t>Debugging Threads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Show active thread ids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gdb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 info threads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Select a thread by id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gdb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 thread n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Restrict breakpoint to a particular thread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gdb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 break &lt;break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ident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&gt; thread &lt;id&gt;</a:t>
            </a:r>
          </a:p>
          <a:p>
            <a:pPr lvl="1">
              <a:defRPr/>
            </a:pPr>
            <a:r>
              <a:rPr lang="en-US" dirty="0" smtClean="0"/>
              <a:t>Not specifying a thread ID will cause the breakpoint to apply to all threads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Show </a:t>
            </a:r>
            <a:r>
              <a:rPr lang="en-US" dirty="0" err="1" smtClean="0"/>
              <a:t>backtraces</a:t>
            </a:r>
            <a:r>
              <a:rPr lang="en-US" dirty="0" smtClean="0"/>
              <a:t> for all threads:</a:t>
            </a:r>
          </a:p>
          <a:p>
            <a:pPr marL="457200" lvl="1" indent="0">
              <a:buNone/>
              <a:defRPr/>
            </a:pP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gdb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 thread apply all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bt</a:t>
            </a:r>
            <a:endParaRPr lang="en-US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Restrict thread execution to current thread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gdb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 set scheduler-locking on | off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ELC-SD-0919-</a:t>
            </a:r>
            <a:fld id="{800F5805-547E-4DD1-A4E0-5E033165390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914400"/>
            <a:ext cx="195738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3253" name="Text Box 4"/>
          <p:cNvSpPr txBox="1">
            <a:spLocks noChangeArrowheads="1"/>
          </p:cNvSpPr>
          <p:nvPr/>
        </p:nvSpPr>
        <p:spPr bwMode="auto">
          <a:xfrm>
            <a:off x="7378700" y="2239963"/>
            <a:ext cx="12287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3"/>
              </a:buBlip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99"/>
                </a:solidFill>
                <a:latin typeface="Calibri" pitchFamily="34" charset="0"/>
                <a:cs typeface="Lucida Sans Unicode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000"/>
              </a:buClr>
              <a:buFont typeface="Webdings" pitchFamily="18" charset="2"/>
              <a:buChar char="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3399"/>
                </a:solidFill>
                <a:latin typeface="Calibri" pitchFamily="34" charset="0"/>
                <a:cs typeface="Lucida Sans Unicode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3399"/>
                </a:solidFill>
                <a:latin typeface="Calibri" pitchFamily="34" charset="0"/>
                <a:cs typeface="Lucida Sans Unicode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000"/>
              </a:buClr>
              <a:buFont typeface="Calibri" pitchFamily="34" charset="0"/>
              <a:buChar char="−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3399"/>
                </a:solidFill>
                <a:latin typeface="Calibri" pitchFamily="34" charset="0"/>
                <a:cs typeface="Lucida Sans Unicode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000"/>
              </a:buClr>
              <a:buFont typeface="Webdings" pitchFamily="18" charset="2"/>
              <a:buChar char="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3399"/>
                </a:solidFill>
                <a:latin typeface="Calibri" pitchFamily="34" charset="0"/>
                <a:cs typeface="Lucida Sans Unicod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ebdings" pitchFamily="18" charset="2"/>
              <a:buChar char="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3399"/>
                </a:solidFill>
                <a:latin typeface="Calibri" pitchFamily="34" charset="0"/>
                <a:cs typeface="Lucida Sans Unicod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ebdings" pitchFamily="18" charset="2"/>
              <a:buChar char="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3399"/>
                </a:solidFill>
                <a:latin typeface="Calibri" pitchFamily="34" charset="0"/>
                <a:cs typeface="Lucida Sans Unicod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ebdings" pitchFamily="18" charset="2"/>
              <a:buChar char="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3399"/>
                </a:solidFill>
                <a:latin typeface="Calibri" pitchFamily="34" charset="0"/>
                <a:cs typeface="Lucida Sans Unicod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ebdings" pitchFamily="18" charset="2"/>
              <a:buChar char="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3399"/>
                </a:solidFill>
                <a:latin typeface="Calibri" pitchFamily="34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Pct val="60000"/>
              <a:buFontTx/>
              <a:buNone/>
            </a:pPr>
            <a:r>
              <a:rPr lang="en-US" altLang="x-none" sz="800">
                <a:solidFill>
                  <a:srgbClr val="5F5F5F"/>
                </a:solidFill>
                <a:cs typeface="Calibri" pitchFamily="34" charset="0"/>
              </a:rPr>
              <a:t>Source: optusnet.com.au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74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x-none" smtClean="0"/>
              <a:t>Generating “Core Dumps”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dirty="0" smtClean="0"/>
              <a:t>When an application terminates abnormally, a </a:t>
            </a:r>
            <a:br>
              <a:rPr lang="en-US" dirty="0" smtClean="0"/>
            </a:br>
            <a:r>
              <a:rPr lang="en-US" dirty="0" smtClean="0"/>
              <a:t>core file can be generated</a:t>
            </a:r>
          </a:p>
          <a:p>
            <a:pPr lvl="1">
              <a:defRPr/>
            </a:pPr>
            <a:r>
              <a:rPr lang="en-US" dirty="0" smtClean="0"/>
              <a:t>core file - (n.) A file created when a program malfunctions </a:t>
            </a:r>
            <a:br>
              <a:rPr lang="en-US" dirty="0" smtClean="0"/>
            </a:br>
            <a:r>
              <a:rPr lang="en-US" dirty="0" smtClean="0"/>
              <a:t>and terminates. The core file holds a snapshot of </a:t>
            </a:r>
            <a:br>
              <a:rPr lang="en-US" dirty="0" smtClean="0"/>
            </a:br>
            <a:r>
              <a:rPr lang="en-US" dirty="0" smtClean="0"/>
              <a:t>memory, taken at the time the fault occurred. This file </a:t>
            </a:r>
            <a:br>
              <a:rPr lang="en-US" dirty="0" smtClean="0"/>
            </a:br>
            <a:r>
              <a:rPr lang="en-US" dirty="0" smtClean="0"/>
              <a:t>can be used to determine the cause of the malfunction</a:t>
            </a:r>
          </a:p>
          <a:p>
            <a:pPr>
              <a:defRPr/>
            </a:pPr>
            <a:r>
              <a:rPr lang="en-US" dirty="0" smtClean="0"/>
              <a:t>By default, this feature is disabled to preclude </a:t>
            </a:r>
            <a:br>
              <a:rPr lang="en-US" dirty="0" smtClean="0"/>
            </a:br>
            <a:r>
              <a:rPr lang="en-US" dirty="0" smtClean="0"/>
              <a:t>“core droppings” in the file system</a:t>
            </a:r>
          </a:p>
          <a:p>
            <a:pPr lvl="1">
              <a:defRPr/>
            </a:pPr>
            <a:r>
              <a:rPr lang="en-US" dirty="0" smtClean="0"/>
              <a:t>Use: </a:t>
            </a:r>
            <a:br>
              <a:rPr lang="en-US" dirty="0" smtClean="0"/>
            </a:b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$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ulimit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–c &lt;max core file size in disk sectors&gt;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re-enable core file generation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ELC-SD-0919-</a:t>
            </a:r>
            <a:fld id="{D6391CD8-8C86-4DB8-8EC1-1C5F616C297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00" b="16000"/>
          <a:stretch>
            <a:fillRect/>
          </a:stretch>
        </p:blipFill>
        <p:spPr bwMode="auto">
          <a:xfrm>
            <a:off x="7400925" y="857250"/>
            <a:ext cx="16811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4277" name="Text Box 4"/>
          <p:cNvSpPr txBox="1">
            <a:spLocks noChangeArrowheads="1"/>
          </p:cNvSpPr>
          <p:nvPr/>
        </p:nvSpPr>
        <p:spPr bwMode="auto">
          <a:xfrm>
            <a:off x="7836744" y="2678455"/>
            <a:ext cx="1119188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3"/>
              </a:buBlip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99"/>
                </a:solidFill>
                <a:latin typeface="Calibri" pitchFamily="34" charset="0"/>
                <a:cs typeface="Lucida Sans Unicode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000"/>
              </a:buClr>
              <a:buFont typeface="Webdings" pitchFamily="18" charset="2"/>
              <a:buChar char="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3399"/>
                </a:solidFill>
                <a:latin typeface="Calibri" pitchFamily="34" charset="0"/>
                <a:cs typeface="Lucida Sans Unicode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3399"/>
                </a:solidFill>
                <a:latin typeface="Calibri" pitchFamily="34" charset="0"/>
                <a:cs typeface="Lucida Sans Unicode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000"/>
              </a:buClr>
              <a:buFont typeface="Calibri" pitchFamily="34" charset="0"/>
              <a:buChar char="−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3399"/>
                </a:solidFill>
                <a:latin typeface="Calibri" pitchFamily="34" charset="0"/>
                <a:cs typeface="Lucida Sans Unicode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000"/>
              </a:buClr>
              <a:buFont typeface="Webdings" pitchFamily="18" charset="2"/>
              <a:buChar char="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3399"/>
                </a:solidFill>
                <a:latin typeface="Calibri" pitchFamily="34" charset="0"/>
                <a:cs typeface="Lucida Sans Unicod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ebdings" pitchFamily="18" charset="2"/>
              <a:buChar char="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3399"/>
                </a:solidFill>
                <a:latin typeface="Calibri" pitchFamily="34" charset="0"/>
                <a:cs typeface="Lucida Sans Unicod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ebdings" pitchFamily="18" charset="2"/>
              <a:buChar char="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3399"/>
                </a:solidFill>
                <a:latin typeface="Calibri" pitchFamily="34" charset="0"/>
                <a:cs typeface="Lucida Sans Unicod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ebdings" pitchFamily="18" charset="2"/>
              <a:buChar char="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3399"/>
                </a:solidFill>
                <a:latin typeface="Calibri" pitchFamily="34" charset="0"/>
                <a:cs typeface="Lucida Sans Unicod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ebdings" pitchFamily="18" charset="2"/>
              <a:buChar char="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3399"/>
                </a:solidFill>
                <a:latin typeface="Calibri" pitchFamily="34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Pct val="60000"/>
              <a:buFontTx/>
              <a:buNone/>
            </a:pPr>
            <a:r>
              <a:rPr lang="en-US" altLang="x-none" sz="800" dirty="0">
                <a:solidFill>
                  <a:srgbClr val="5F5F5F"/>
                </a:solidFill>
                <a:cs typeface="Calibri" pitchFamily="34" charset="0"/>
              </a:rPr>
              <a:t>Source: heartrails.com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27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x-none" smtClean="0"/>
              <a:t>Using the Core File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Once you have a core file, you can use </a:t>
            </a:r>
            <a:r>
              <a:rPr lang="en-US" dirty="0" err="1" smtClean="0"/>
              <a:t>gdb</a:t>
            </a:r>
            <a:r>
              <a:rPr lang="en-US" dirty="0" smtClean="0"/>
              <a:t> to try to determine what went wrong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Load the core file using: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$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gdb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&lt;application name&gt; -core &lt;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corefile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 err="1" smtClean="0"/>
              <a:t>gdb</a:t>
            </a:r>
            <a:r>
              <a:rPr lang="en-US" dirty="0" smtClean="0"/>
              <a:t> will load the application and will show you the point of failure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This will also work with most </a:t>
            </a:r>
            <a:r>
              <a:rPr lang="en-US" dirty="0" err="1" smtClean="0"/>
              <a:t>gdb</a:t>
            </a:r>
            <a:r>
              <a:rPr lang="en-US" dirty="0" smtClean="0"/>
              <a:t> front-ends</a:t>
            </a:r>
          </a:p>
          <a:p>
            <a:pPr lvl="1">
              <a:defRPr/>
            </a:pPr>
            <a:r>
              <a:rPr lang="en-US" dirty="0" smtClean="0"/>
              <a:t>eclipse</a:t>
            </a:r>
          </a:p>
          <a:p>
            <a:pPr lvl="1">
              <a:defRPr/>
            </a:pPr>
            <a:r>
              <a:rPr lang="en-US" dirty="0" err="1" smtClean="0"/>
              <a:t>ddd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Insight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ELC-SD-0919-</a:t>
            </a:r>
            <a:fld id="{40AE12B4-422D-4F63-BA58-7C414AC7458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x-none" smtClean="0"/>
              <a:t>What We Will Talk About…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dirty="0" smtClean="0"/>
              <a:t>The GNU Project, GCC and </a:t>
            </a:r>
            <a:r>
              <a:rPr lang="en-US" dirty="0" err="1" smtClean="0"/>
              <a:t>gdb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Compiling for debugging</a:t>
            </a:r>
          </a:p>
          <a:p>
            <a:pPr>
              <a:defRPr/>
            </a:pPr>
            <a:r>
              <a:rPr lang="en-US" dirty="0" err="1" smtClean="0"/>
              <a:t>gdb</a:t>
            </a:r>
            <a:r>
              <a:rPr lang="en-US" dirty="0" smtClean="0"/>
              <a:t> CLI, TUI and </a:t>
            </a:r>
            <a:r>
              <a:rPr lang="en-US" dirty="0" err="1" smtClean="0"/>
              <a:t>gdbfront</a:t>
            </a:r>
            <a:r>
              <a:rPr lang="en-US" dirty="0" smtClean="0"/>
              <a:t>-ends</a:t>
            </a:r>
          </a:p>
          <a:p>
            <a:pPr>
              <a:defRPr/>
            </a:pPr>
            <a:r>
              <a:rPr lang="en-US" dirty="0" smtClean="0"/>
              <a:t>Getting help, scripts and macros</a:t>
            </a:r>
          </a:p>
          <a:p>
            <a:pPr>
              <a:defRPr/>
            </a:pPr>
            <a:r>
              <a:rPr lang="en-US" dirty="0" smtClean="0"/>
              <a:t>Launching, loading and running applications</a:t>
            </a:r>
          </a:p>
          <a:p>
            <a:pPr>
              <a:defRPr/>
            </a:pPr>
            <a:r>
              <a:rPr lang="en-US" dirty="0" smtClean="0"/>
              <a:t>Attaching to a running application</a:t>
            </a:r>
          </a:p>
          <a:p>
            <a:pPr>
              <a:defRPr/>
            </a:pPr>
            <a:r>
              <a:rPr lang="en-US" dirty="0" smtClean="0"/>
              <a:t>Breakpoints, </a:t>
            </a:r>
            <a:r>
              <a:rPr lang="en-US" dirty="0" err="1" smtClean="0"/>
              <a:t>watchpoints</a:t>
            </a:r>
            <a:r>
              <a:rPr lang="en-US" dirty="0" smtClean="0"/>
              <a:t> and more</a:t>
            </a:r>
          </a:p>
          <a:p>
            <a:pPr>
              <a:defRPr/>
            </a:pPr>
            <a:r>
              <a:rPr lang="en-US" dirty="0" err="1" smtClean="0"/>
              <a:t>gdbserver</a:t>
            </a:r>
            <a:r>
              <a:rPr lang="en-US" dirty="0" smtClean="0"/>
              <a:t> and its options</a:t>
            </a:r>
          </a:p>
          <a:p>
            <a:pPr>
              <a:defRPr/>
            </a:pPr>
            <a:r>
              <a:rPr lang="en-US" dirty="0"/>
              <a:t>s</a:t>
            </a:r>
            <a:r>
              <a:rPr lang="en-US" dirty="0" smtClean="0"/>
              <a:t>trace/</a:t>
            </a:r>
            <a:r>
              <a:rPr lang="en-US" dirty="0" err="1" smtClean="0"/>
              <a:t>ltrace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gprof</a:t>
            </a:r>
            <a:r>
              <a:rPr lang="en-US" dirty="0" smtClean="0"/>
              <a:t>/</a:t>
            </a:r>
            <a:r>
              <a:rPr lang="en-US" dirty="0" err="1" smtClean="0"/>
              <a:t>gcov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Valgrind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LTTng</a:t>
            </a:r>
            <a:r>
              <a:rPr lang="en-US" dirty="0" smtClean="0"/>
              <a:t> and </a:t>
            </a:r>
            <a:r>
              <a:rPr lang="en-US" dirty="0" err="1" smtClean="0"/>
              <a:t>Ftrace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ELC-SD-0919-</a:t>
            </a:r>
            <a:fld id="{0CED5FFD-2570-4413-8CF2-AC0F267E01B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62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smtClean="0"/>
              <a:t>Remote Debugging with </a:t>
            </a:r>
            <a:r>
              <a:rPr err="1" smtClean="0"/>
              <a:t>gdb</a:t>
            </a:r>
            <a:r>
              <a:rPr smtClean="0"/>
              <a:t>/gdbserver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The DWARF debug format does</a:t>
            </a:r>
            <a:br>
              <a:rPr lang="en-US" dirty="0" smtClean="0"/>
            </a:br>
            <a:r>
              <a:rPr lang="en-US" dirty="0" smtClean="0"/>
              <a:t>not change because we’re using an</a:t>
            </a:r>
            <a:br>
              <a:rPr lang="en-US" dirty="0" smtClean="0"/>
            </a:br>
            <a:r>
              <a:rPr lang="en-US" dirty="0" smtClean="0"/>
              <a:t>alternate processor type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We will load the code to be debugged </a:t>
            </a:r>
            <a:br>
              <a:rPr lang="en-US" dirty="0" smtClean="0"/>
            </a:br>
            <a:r>
              <a:rPr lang="en-US" dirty="0" smtClean="0"/>
              <a:t>into the local </a:t>
            </a:r>
            <a:r>
              <a:rPr lang="en-US" dirty="0" err="1" smtClean="0"/>
              <a:t>gdb</a:t>
            </a:r>
            <a:r>
              <a:rPr lang="en-US" dirty="0" smtClean="0"/>
              <a:t> session and then </a:t>
            </a:r>
            <a:br>
              <a:rPr lang="en-US" dirty="0" smtClean="0"/>
            </a:br>
            <a:r>
              <a:rPr lang="en-US" dirty="0" smtClean="0"/>
              <a:t>connect with the remote </a:t>
            </a:r>
            <a:r>
              <a:rPr lang="en-US" dirty="0" err="1" smtClean="0"/>
              <a:t>gdbserver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Communications with the </a:t>
            </a:r>
            <a:r>
              <a:rPr lang="en-US" dirty="0" err="1" smtClean="0"/>
              <a:t>gdbserver</a:t>
            </a:r>
            <a:r>
              <a:rPr lang="en-US" dirty="0" smtClean="0"/>
              <a:t> helps keep the </a:t>
            </a:r>
            <a:r>
              <a:rPr lang="en-US" dirty="0" err="1" smtClean="0"/>
              <a:t>gdb</a:t>
            </a:r>
            <a:r>
              <a:rPr lang="en-US" dirty="0" smtClean="0"/>
              <a:t> session in sync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T</a:t>
            </a:r>
            <a:r>
              <a:rPr lang="en-US" dirty="0" smtClean="0"/>
              <a:t>he application to be debugged runs under the control of the </a:t>
            </a:r>
            <a:r>
              <a:rPr lang="en-US" dirty="0" err="1" smtClean="0"/>
              <a:t>gdbserver</a:t>
            </a:r>
            <a:r>
              <a:rPr lang="en-US" dirty="0" smtClean="0"/>
              <a:t> application</a:t>
            </a:r>
          </a:p>
          <a:p>
            <a:pPr lvl="1">
              <a:defRPr/>
            </a:pPr>
            <a:r>
              <a:rPr lang="en-US" dirty="0" smtClean="0"/>
              <a:t>Uses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ptrace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() </a:t>
            </a:r>
            <a:r>
              <a:rPr lang="en-US" dirty="0" smtClean="0"/>
              <a:t>functions to control starting and stopping of the target application</a:t>
            </a:r>
          </a:p>
          <a:p>
            <a:pPr eaLnBrk="1" hangingPunct="1">
              <a:defRPr/>
            </a:pPr>
            <a:endParaRPr lang="en-US" b="1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ELC-SD-0919-</a:t>
            </a:r>
            <a:fld id="{344802B1-49EA-4B28-A5BE-5A4EFB16738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86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6" r="12779" b="8623"/>
          <a:stretch>
            <a:fillRect/>
          </a:stretch>
        </p:blipFill>
        <p:spPr bwMode="auto">
          <a:xfrm>
            <a:off x="6086475" y="993775"/>
            <a:ext cx="2965450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7499350" y="2430463"/>
            <a:ext cx="1220788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339933"/>
              </a:buClr>
              <a:buSzPct val="110000"/>
              <a:buFont typeface="Wingdings 2" pitchFamily="18" charset="2"/>
              <a:buBlip>
                <a:blip r:embed="rId3"/>
              </a:buBlip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9933"/>
              </a:buClr>
              <a:buFont typeface="Webdings" pitchFamily="18" charset="2"/>
              <a:buChar char="4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39933"/>
              </a:buClr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339933"/>
              </a:buClr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339933"/>
              </a:buClr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9933"/>
              </a:buClr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9933"/>
              </a:buClr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9933"/>
              </a:buClr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9933"/>
              </a:buClr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  <a:defRPr/>
            </a:pPr>
            <a:r>
              <a:rPr lang="en-US" altLang="x-none" sz="800" dirty="0">
                <a:solidFill>
                  <a:srgbClr val="5F5F5F"/>
                </a:solidFill>
                <a:latin typeface="+mn-lt"/>
                <a:cs typeface="Calibri" panose="020F0502020204030204" pitchFamily="34" charset="0"/>
              </a:rPr>
              <a:t>Source: codeproject.com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78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x-none" smtClean="0"/>
              <a:t>gdb/gdbserver Cross Debug Example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For example:</a:t>
            </a:r>
          </a:p>
          <a:p>
            <a:pPr lvl="1">
              <a:defRPr/>
            </a:pPr>
            <a:r>
              <a:rPr lang="en-US" dirty="0" smtClean="0"/>
              <a:t>On the target: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$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gdbserver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192.168.7.1:1929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myapp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&amp;</a:t>
            </a:r>
          </a:p>
          <a:p>
            <a:pPr lvl="1">
              <a:defRPr/>
            </a:pPr>
            <a:r>
              <a:rPr lang="en-US" dirty="0" smtClean="0"/>
              <a:t>On the host: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gdb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 target remote 192.168.7.2:1929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gdbserver can attach to a running program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$ gdbserver hostIP:2345 --attach PID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Works within GUI-based front-ends as well</a:t>
            </a:r>
          </a:p>
          <a:p>
            <a:pPr lvl="1">
              <a:defRPr/>
            </a:pPr>
            <a:r>
              <a:rPr lang="en-US" dirty="0" smtClean="0"/>
              <a:t>You must tell </a:t>
            </a:r>
            <a:r>
              <a:rPr lang="en-US" dirty="0" err="1" smtClean="0"/>
              <a:t>gdb</a:t>
            </a:r>
            <a:r>
              <a:rPr lang="en-US" dirty="0" smtClean="0"/>
              <a:t> which back-end to use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sz="26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600" b="1" dirty="0" smtClean="0">
                <a:latin typeface="Courier New" pitchFamily="49" charset="0"/>
                <a:cs typeface="Courier New" pitchFamily="49" charset="0"/>
              </a:rPr>
              <a:t>$ </a:t>
            </a:r>
            <a:r>
              <a:rPr lang="en-US" sz="2600" b="1" dirty="0" err="1" smtClean="0">
                <a:latin typeface="Courier New" pitchFamily="49" charset="0"/>
                <a:cs typeface="Courier New" pitchFamily="49" charset="0"/>
              </a:rPr>
              <a:t>ddd</a:t>
            </a:r>
            <a:r>
              <a:rPr lang="en-US" sz="2600" b="1" dirty="0" smtClean="0">
                <a:latin typeface="Courier New" pitchFamily="49" charset="0"/>
                <a:cs typeface="Courier New" pitchFamily="49" charset="0"/>
              </a:rPr>
              <a:t> –debugger arm-</a:t>
            </a:r>
            <a:r>
              <a:rPr lang="en-US" sz="2600" b="1" dirty="0" err="1" smtClean="0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2600" b="1" dirty="0" smtClean="0">
                <a:latin typeface="Courier New" pitchFamily="49" charset="0"/>
                <a:cs typeface="Courier New" pitchFamily="49" charset="0"/>
              </a:rPr>
              <a:t>-</a:t>
            </a:r>
            <a:r>
              <a:rPr lang="en-US" sz="2600" b="1" dirty="0" err="1" smtClean="0">
                <a:latin typeface="Courier New" pitchFamily="49" charset="0"/>
                <a:cs typeface="Courier New" pitchFamily="49" charset="0"/>
              </a:rPr>
              <a:t>gnueabi-gdb</a:t>
            </a:r>
            <a:r>
              <a:rPr lang="en-US" sz="26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600" b="1" dirty="0" err="1" smtClean="0">
                <a:latin typeface="Courier New" pitchFamily="49" charset="0"/>
                <a:cs typeface="Courier New" pitchFamily="49" charset="0"/>
              </a:rPr>
              <a:t>myapp</a:t>
            </a:r>
            <a:endParaRPr lang="en-US" sz="2600" b="1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ELC-SD-0919-</a:t>
            </a:r>
            <a:fld id="{063BF769-31F1-459E-BFF9-DA5486F31A9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02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mtClean="0"/>
              <a:t>strace/ltrace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x-none" dirty="0" smtClean="0"/>
              <a:t>Using tools like </a:t>
            </a:r>
            <a:r>
              <a:rPr lang="en-US" altLang="x-none" dirty="0" err="1" smtClean="0"/>
              <a:t>atsar</a:t>
            </a:r>
            <a:r>
              <a:rPr lang="en-US" altLang="x-none" dirty="0" smtClean="0"/>
              <a:t>, top, </a:t>
            </a:r>
            <a:r>
              <a:rPr lang="en-US" altLang="x-none" dirty="0" err="1" smtClean="0"/>
              <a:t>gkrellm</a:t>
            </a:r>
            <a:r>
              <a:rPr lang="en-US" altLang="x-none" dirty="0" smtClean="0"/>
              <a:t>, etc. will give you an idea as to what your system is doing globally.  You can now focus on system call and library call tracing</a:t>
            </a:r>
          </a:p>
          <a:p>
            <a:pPr lvl="1"/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strace</a:t>
            </a:r>
            <a:r>
              <a:rPr lang="en-US" altLang="x-none" dirty="0" smtClean="0"/>
              <a:t> and </a:t>
            </a:r>
            <a:r>
              <a:rPr lang="en-US" altLang="x-none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ltrace</a:t>
            </a:r>
            <a:endParaRPr lang="en-US" altLang="x-none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altLang="x-none" dirty="0" smtClean="0"/>
              <a:t>These require no special compilation flags</a:t>
            </a:r>
          </a:p>
          <a:p>
            <a:pPr lvl="1"/>
            <a:r>
              <a:rPr lang="en-US" altLang="x-none" dirty="0" smtClean="0"/>
              <a:t>They can be attached to a running application at any time</a:t>
            </a:r>
          </a:p>
          <a:p>
            <a:pPr lvl="1"/>
            <a:r>
              <a:rPr lang="en-US" altLang="x-none" dirty="0" smtClean="0"/>
              <a:t>They support time tagging for crude performance monitoring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ELC-SD-0819-</a:t>
            </a:r>
            <a:fld id="{D4FE8826-5FAE-4731-9EB4-C443BC0E3169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17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mtClean="0"/>
              <a:t>Using strace to Watch System Calls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x-none" smtClean="0"/>
              <a:t>When debugging what appears to be a kernel-space error, it can be helpful to watch the system calls that </a:t>
            </a:r>
            <a:br>
              <a:rPr lang="en-US" altLang="x-none" smtClean="0"/>
            </a:br>
            <a:r>
              <a:rPr lang="en-US" altLang="x-none" smtClean="0"/>
              <a:t>are made from user-space</a:t>
            </a:r>
          </a:p>
          <a:p>
            <a:pPr lvl="1"/>
            <a:r>
              <a:rPr lang="en-US" altLang="x-none" smtClean="0"/>
              <a:t>See what events lead to the </a:t>
            </a:r>
            <a:br>
              <a:rPr lang="en-US" altLang="x-none" smtClean="0"/>
            </a:br>
            <a:r>
              <a:rPr lang="en-US" altLang="x-none" smtClean="0"/>
              <a:t>error</a:t>
            </a:r>
          </a:p>
          <a:p>
            <a:r>
              <a:rPr lang="en-US" altLang="x-none" smtClean="0"/>
              <a:t>strace displays all system </a:t>
            </a:r>
            <a:br>
              <a:rPr lang="en-US" altLang="x-none" smtClean="0"/>
            </a:br>
            <a:r>
              <a:rPr lang="en-US" altLang="x-none" smtClean="0"/>
              <a:t>calls made by a program</a:t>
            </a:r>
          </a:p>
          <a:p>
            <a:pPr lvl="1"/>
            <a:r>
              <a:rPr lang="en-US" altLang="x-none" smtClean="0"/>
              <a:t>Can display timestamp </a:t>
            </a:r>
            <a:br>
              <a:rPr lang="en-US" altLang="x-none" smtClean="0"/>
            </a:br>
            <a:r>
              <a:rPr lang="en-US" altLang="x-none" smtClean="0"/>
              <a:t>information per system call as well</a:t>
            </a:r>
          </a:p>
        </p:txBody>
      </p:sp>
      <p:pic>
        <p:nvPicPr>
          <p:cNvPr id="20484" name="Picture 4" descr="str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771650"/>
            <a:ext cx="2438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7807326" y="4057650"/>
            <a:ext cx="118494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339933"/>
              </a:buClr>
              <a:buSzPct val="110000"/>
              <a:buFont typeface="Wingdings 2" pitchFamily="18" charset="2"/>
              <a:buBlip>
                <a:blip r:embed="rId4"/>
              </a:buBlip>
              <a:defRPr sz="32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9933"/>
              </a:buClr>
              <a:buFont typeface="Webdings" pitchFamily="18" charset="2"/>
              <a:buChar char="4"/>
              <a:defRPr sz="28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39933"/>
              </a:buClr>
              <a:buChar char="•"/>
              <a:defRPr sz="24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339933"/>
              </a:buClr>
              <a:buChar char="–"/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339933"/>
              </a:buClr>
              <a:buChar char="»"/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9933"/>
              </a:buClr>
              <a:buChar char="»"/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9933"/>
              </a:buClr>
              <a:buChar char="»"/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9933"/>
              </a:buClr>
              <a:buChar char="»"/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9933"/>
              </a:buClr>
              <a:buChar char="»"/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x-none" sz="800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diy.despair.com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ELC-SD-0819-</a:t>
            </a:r>
            <a:fld id="{D4FE8826-5FAE-4731-9EB4-C443BC0E3169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64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mtClean="0"/>
              <a:t>Example strace Output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 # strace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ls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dev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labdev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execve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("/bin/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ls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", ["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ls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", "/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dev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labdev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"], [/* 8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vars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*/]) = 0</a:t>
            </a:r>
          </a:p>
          <a:p>
            <a:pPr marL="0" indent="0">
              <a:buNone/>
            </a:pP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fcntl64(0, F_GETFD)                     = 0</a:t>
            </a:r>
          </a:p>
          <a:p>
            <a:pPr marL="0" indent="0">
              <a:buNone/>
            </a:pP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fcntl64(1, F_GETFD)                     = 0</a:t>
            </a:r>
          </a:p>
          <a:p>
            <a:pPr marL="0" indent="0">
              <a:buNone/>
            </a:pP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fcntl64(2, F_GETFD)                     = 0</a:t>
            </a:r>
          </a:p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geteuid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()                               = 0</a:t>
            </a:r>
          </a:p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getuid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()                                = 0</a:t>
            </a:r>
          </a:p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getegid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()                               = 0</a:t>
            </a:r>
          </a:p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getgid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()                                = 0</a:t>
            </a:r>
          </a:p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brk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(0)                                  = 0x1028ad68</a:t>
            </a:r>
          </a:p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brk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(0x1028bd68)                         = 0x1028bd68</a:t>
            </a:r>
          </a:p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brk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(0x1028c000)                         = 0x1028c000</a:t>
            </a:r>
          </a:p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ioctl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(1, TIOCGWINSZ or TIOCGWINSZ, {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ws_row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=0,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ws_col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=0,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ws_xpixel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=0,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ws_ypixel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</a:t>
            </a:r>
          </a:p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ioctl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(1, TCGETS or TCGETS, {B9600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opost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isig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icanon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echo ...}) = 0</a:t>
            </a:r>
          </a:p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ioctl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(1, TCGETS or TCGETS, {B9600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opost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isig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icanon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echo ...}) = 0</a:t>
            </a:r>
          </a:p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lstat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("/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dev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labdev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", {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st_mode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=S_IFCHR|0644,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st_rdev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makedev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(254, 0), ...}) = 0</a:t>
            </a:r>
          </a:p>
          <a:p>
            <a:pPr marL="0" indent="0">
              <a:buNone/>
            </a:pP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open("/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localtime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", O_RDONLY)        = -1 ENOENT (No such file or directory)</a:t>
            </a:r>
          </a:p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lstat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("/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dev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labdev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", {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st_mode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=S_IFCHR|0644,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st_rdev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makedev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(254, 0), ...}) = 0</a:t>
            </a:r>
          </a:p>
          <a:p>
            <a:pPr marL="0" indent="0">
              <a:buNone/>
            </a:pP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fstat64(1, {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st_mode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=S_IFCHR|0600,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st_rdev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makedev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(4, 64), ...}) = 0</a:t>
            </a:r>
          </a:p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ioctl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(1, TCGETS or TCGETS, {B9600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opost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isig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icanon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echo ...}) = 0</a:t>
            </a:r>
          </a:p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mmap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(NULL, 4096, PROT_READ|PROT_WRITE, MAP_PRIVATE|MAP_ANONYMOUS, -1, 0) = 0x300</a:t>
            </a:r>
          </a:p>
          <a:p>
            <a:pPr marL="0" indent="0">
              <a:buNone/>
            </a:pP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write(1, "\33[1;35m/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dev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labdev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\33[0m\n", 23/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dev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labdev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 = 23</a:t>
            </a:r>
          </a:p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munmap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(0x30000000, 4096)                = 0</a:t>
            </a:r>
          </a:p>
          <a:p>
            <a:pPr marL="0" indent="0">
              <a:buNone/>
            </a:pP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Exit(0)                                 = ?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ELC-SD-0819-</a:t>
            </a:r>
            <a:fld id="{D4FE8826-5FAE-4731-9EB4-C443BC0E3169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39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x-none" smtClean="0"/>
              <a:t>strace – Where is time being spent?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en-US" altLang="x-none" sz="7400" dirty="0" smtClean="0"/>
              <a:t>Use </a:t>
            </a:r>
            <a:r>
              <a:rPr lang="en-US" altLang="x-none" sz="7400" b="1" dirty="0" smtClean="0">
                <a:solidFill>
                  <a:srgbClr val="000000"/>
                </a:solidFill>
                <a:latin typeface="Courier New"/>
              </a:rPr>
              <a:t>–c </a:t>
            </a:r>
            <a:r>
              <a:rPr lang="en-US" altLang="x-none" sz="7400" dirty="0" smtClean="0"/>
              <a:t>option while invoking the app</a:t>
            </a:r>
          </a:p>
          <a:p>
            <a:pPr>
              <a:defRPr/>
            </a:pPr>
            <a:r>
              <a:rPr lang="en-US" altLang="x-none" sz="7400" dirty="0" smtClean="0"/>
              <a:t>Example – v4l2-based application</a:t>
            </a:r>
          </a:p>
          <a:p>
            <a:pPr marL="457200" lvl="1" indent="0">
              <a:buFont typeface="Webdings" pitchFamily="18" charset="2"/>
              <a:buNone/>
              <a:defRPr/>
            </a:pPr>
            <a:r>
              <a:rPr lang="en-US" altLang="x-none" sz="3700" b="1" dirty="0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$ strace -c ./</a:t>
            </a:r>
            <a:r>
              <a:rPr lang="en-US" altLang="x-none" sz="3700" b="1" dirty="0" err="1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capture_stream</a:t>
            </a:r>
            <a:r>
              <a:rPr lang="en-US" altLang="x-none" sz="3700" b="1" dirty="0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 -D /</a:t>
            </a:r>
            <a:r>
              <a:rPr lang="en-US" altLang="x-none" sz="3700" b="1" dirty="0" err="1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dev</a:t>
            </a:r>
            <a:r>
              <a:rPr lang="en-US" altLang="x-none" sz="3700" b="1" dirty="0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/video0 -w 640*480 -p 1|./viewer -w 640*480 -p 1</a:t>
            </a:r>
          </a:p>
          <a:p>
            <a:pPr marL="457200" lvl="1" indent="0">
              <a:buFont typeface="Webdings" pitchFamily="18" charset="2"/>
              <a:buNone/>
              <a:defRPr/>
            </a:pPr>
            <a:r>
              <a:rPr lang="en-US" altLang="x-none" sz="3700" b="1" dirty="0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% time     seconds  </a:t>
            </a:r>
            <a:r>
              <a:rPr lang="en-US" altLang="x-none" sz="3700" b="1" dirty="0" err="1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usecs</a:t>
            </a:r>
            <a:r>
              <a:rPr lang="en-US" altLang="x-none" sz="3700" b="1" dirty="0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/call     calls    errors </a:t>
            </a:r>
            <a:r>
              <a:rPr lang="en-US" altLang="x-none" sz="3700" b="1" dirty="0" err="1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syscall</a:t>
            </a:r>
            <a:endParaRPr lang="en-US" altLang="x-none" sz="3700" b="1" dirty="0" smtClean="0">
              <a:solidFill>
                <a:srgbClr val="000000"/>
              </a:solidFill>
              <a:latin typeface="Courier New"/>
              <a:cs typeface="Courier New" panose="02070309020205020404" pitchFamily="49" charset="0"/>
            </a:endParaRPr>
          </a:p>
          <a:p>
            <a:pPr marL="457200" lvl="1" indent="0">
              <a:buFont typeface="Webdings" pitchFamily="18" charset="2"/>
              <a:buNone/>
              <a:defRPr/>
            </a:pPr>
            <a:r>
              <a:rPr lang="en-US" altLang="x-none" sz="3700" b="1" dirty="0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------ ----------- ----------- --------- --------- ----------------</a:t>
            </a:r>
          </a:p>
          <a:p>
            <a:pPr marL="457200" lvl="1" indent="0">
              <a:buFont typeface="Webdings" pitchFamily="18" charset="2"/>
              <a:buNone/>
              <a:defRPr/>
            </a:pPr>
            <a:r>
              <a:rPr lang="en-US" altLang="x-none" sz="3700" b="1" dirty="0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 86.40    0.054382         365       149           write</a:t>
            </a:r>
          </a:p>
          <a:p>
            <a:pPr marL="457200" lvl="1" indent="0">
              <a:buFont typeface="Webdings" pitchFamily="18" charset="2"/>
              <a:buNone/>
              <a:defRPr/>
            </a:pPr>
            <a:r>
              <a:rPr lang="en-US" altLang="x-none" sz="3700" b="1" dirty="0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  9.53    0.005999          41       148           select</a:t>
            </a:r>
          </a:p>
          <a:p>
            <a:pPr marL="457200" lvl="1" indent="0">
              <a:buFont typeface="Webdings" pitchFamily="18" charset="2"/>
              <a:buNone/>
              <a:defRPr/>
            </a:pPr>
            <a:r>
              <a:rPr lang="en-US" altLang="x-none" sz="3700" b="1" dirty="0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  3.85    0.002425           8       310         2 </a:t>
            </a:r>
            <a:r>
              <a:rPr lang="en-US" altLang="x-none" sz="3700" b="1" dirty="0" err="1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ioctl</a:t>
            </a:r>
            <a:endParaRPr lang="en-US" altLang="x-none" sz="3700" b="1" dirty="0" smtClean="0">
              <a:solidFill>
                <a:srgbClr val="000000"/>
              </a:solidFill>
              <a:latin typeface="Courier New"/>
              <a:cs typeface="Courier New" panose="02070309020205020404" pitchFamily="49" charset="0"/>
            </a:endParaRPr>
          </a:p>
          <a:p>
            <a:pPr marL="457200" lvl="1" indent="0">
              <a:buFont typeface="Webdings" pitchFamily="18" charset="2"/>
              <a:buNone/>
              <a:defRPr/>
            </a:pPr>
            <a:r>
              <a:rPr lang="en-US" altLang="x-none" sz="3700" b="1" dirty="0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  0.21    0.000133          10        13           </a:t>
            </a:r>
            <a:r>
              <a:rPr lang="en-US" altLang="x-none" sz="3700" b="1" dirty="0" err="1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mmap</a:t>
            </a:r>
            <a:endParaRPr lang="en-US" altLang="x-none" sz="3700" b="1" dirty="0" smtClean="0">
              <a:solidFill>
                <a:srgbClr val="000000"/>
              </a:solidFill>
              <a:latin typeface="Courier New"/>
              <a:cs typeface="Courier New" panose="02070309020205020404" pitchFamily="49" charset="0"/>
            </a:endParaRPr>
          </a:p>
          <a:p>
            <a:pPr marL="457200" lvl="1" indent="0">
              <a:buFont typeface="Webdings" pitchFamily="18" charset="2"/>
              <a:buNone/>
              <a:defRPr/>
            </a:pPr>
            <a:r>
              <a:rPr lang="en-US" altLang="x-none" sz="3700" b="1" dirty="0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  0.00    0.000000           0         1           read</a:t>
            </a:r>
          </a:p>
          <a:p>
            <a:pPr marL="457200" lvl="1" indent="0">
              <a:buFont typeface="Webdings" pitchFamily="18" charset="2"/>
              <a:buNone/>
              <a:defRPr/>
            </a:pPr>
            <a:r>
              <a:rPr lang="en-US" altLang="x-none" sz="3700" b="1" dirty="0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  0.00    0.000000           0         3           open</a:t>
            </a:r>
          </a:p>
          <a:p>
            <a:pPr marL="457200" lvl="1" indent="0">
              <a:buFont typeface="Webdings" pitchFamily="18" charset="2"/>
              <a:buNone/>
              <a:defRPr/>
            </a:pPr>
            <a:r>
              <a:rPr lang="en-US" altLang="x-none" sz="3700" b="1" dirty="0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  0.00    0.000000           0         2           close</a:t>
            </a:r>
          </a:p>
          <a:p>
            <a:pPr marL="457200" lvl="1" indent="0">
              <a:buFont typeface="Webdings" pitchFamily="18" charset="2"/>
              <a:buNone/>
              <a:defRPr/>
            </a:pPr>
            <a:r>
              <a:rPr lang="en-US" altLang="x-none" sz="3700" b="1" dirty="0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  0.00    0.000000           0         1           stat</a:t>
            </a:r>
          </a:p>
          <a:p>
            <a:pPr marL="457200" lvl="1" indent="0">
              <a:buFont typeface="Webdings" pitchFamily="18" charset="2"/>
              <a:buNone/>
              <a:defRPr/>
            </a:pPr>
            <a:r>
              <a:rPr lang="en-US" altLang="x-none" sz="3700" b="1" dirty="0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  0.00    0.000000           0         3           </a:t>
            </a:r>
            <a:r>
              <a:rPr lang="en-US" altLang="x-none" sz="3700" b="1" dirty="0" err="1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fstat</a:t>
            </a:r>
            <a:endParaRPr lang="en-US" altLang="x-none" sz="3700" b="1" dirty="0" smtClean="0">
              <a:solidFill>
                <a:srgbClr val="000000"/>
              </a:solidFill>
              <a:latin typeface="Courier New"/>
              <a:cs typeface="Courier New" panose="02070309020205020404" pitchFamily="49" charset="0"/>
            </a:endParaRPr>
          </a:p>
          <a:p>
            <a:pPr marL="457200" lvl="1" indent="0">
              <a:buFont typeface="Webdings" pitchFamily="18" charset="2"/>
              <a:buNone/>
              <a:defRPr/>
            </a:pPr>
            <a:r>
              <a:rPr lang="en-US" altLang="x-none" sz="3700" b="1" dirty="0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  0.00    0.000000           0         4           </a:t>
            </a:r>
            <a:r>
              <a:rPr lang="en-US" altLang="x-none" sz="3700" b="1" dirty="0" err="1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mprotect</a:t>
            </a:r>
            <a:endParaRPr lang="en-US" altLang="x-none" sz="3700" b="1" dirty="0" smtClean="0">
              <a:solidFill>
                <a:srgbClr val="000000"/>
              </a:solidFill>
              <a:latin typeface="Courier New"/>
              <a:cs typeface="Courier New" panose="02070309020205020404" pitchFamily="49" charset="0"/>
            </a:endParaRPr>
          </a:p>
          <a:p>
            <a:pPr marL="457200" lvl="1" indent="0">
              <a:buFont typeface="Webdings" pitchFamily="18" charset="2"/>
              <a:buNone/>
              <a:defRPr/>
            </a:pPr>
            <a:r>
              <a:rPr lang="en-US" altLang="x-none" sz="3700" b="1" dirty="0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  0.00    0.000000           0         1           </a:t>
            </a:r>
            <a:r>
              <a:rPr lang="en-US" altLang="x-none" sz="3700" b="1" dirty="0" err="1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munmap</a:t>
            </a:r>
            <a:endParaRPr lang="en-US" altLang="x-none" sz="3700" b="1" dirty="0" smtClean="0">
              <a:solidFill>
                <a:srgbClr val="000000"/>
              </a:solidFill>
              <a:latin typeface="Courier New"/>
              <a:cs typeface="Courier New" panose="02070309020205020404" pitchFamily="49" charset="0"/>
            </a:endParaRPr>
          </a:p>
          <a:p>
            <a:pPr marL="457200" lvl="1" indent="0">
              <a:buFont typeface="Webdings" pitchFamily="18" charset="2"/>
              <a:buNone/>
              <a:defRPr/>
            </a:pPr>
            <a:r>
              <a:rPr lang="en-US" altLang="x-none" sz="3700" b="1" dirty="0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  0.00    0.000000           0         3           </a:t>
            </a:r>
            <a:r>
              <a:rPr lang="en-US" altLang="x-none" sz="3700" b="1" dirty="0" err="1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brk</a:t>
            </a:r>
            <a:endParaRPr lang="en-US" altLang="x-none" sz="3700" b="1" dirty="0" smtClean="0">
              <a:solidFill>
                <a:srgbClr val="000000"/>
              </a:solidFill>
              <a:latin typeface="Courier New"/>
              <a:cs typeface="Courier New" panose="02070309020205020404" pitchFamily="49" charset="0"/>
            </a:endParaRPr>
          </a:p>
          <a:p>
            <a:pPr marL="457200" lvl="1" indent="0">
              <a:buFont typeface="Webdings" pitchFamily="18" charset="2"/>
              <a:buNone/>
              <a:defRPr/>
            </a:pPr>
            <a:r>
              <a:rPr lang="en-US" altLang="x-none" sz="3700" b="1" dirty="0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  0.00    0.000000           0         3         3 access</a:t>
            </a:r>
          </a:p>
          <a:p>
            <a:pPr marL="457200" lvl="1" indent="0">
              <a:buFont typeface="Webdings" pitchFamily="18" charset="2"/>
              <a:buNone/>
              <a:defRPr/>
            </a:pPr>
            <a:r>
              <a:rPr lang="en-US" altLang="x-none" sz="3700" b="1" dirty="0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  0.00    0.000000           0         1           </a:t>
            </a:r>
            <a:r>
              <a:rPr lang="en-US" altLang="x-none" sz="3700" b="1" dirty="0" err="1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execve</a:t>
            </a:r>
            <a:endParaRPr lang="en-US" altLang="x-none" sz="3700" b="1" dirty="0" smtClean="0">
              <a:solidFill>
                <a:srgbClr val="000000"/>
              </a:solidFill>
              <a:latin typeface="Courier New"/>
              <a:cs typeface="Courier New" panose="02070309020205020404" pitchFamily="49" charset="0"/>
            </a:endParaRPr>
          </a:p>
          <a:p>
            <a:pPr marL="457200" lvl="1" indent="0">
              <a:buFont typeface="Webdings" pitchFamily="18" charset="2"/>
              <a:buNone/>
              <a:defRPr/>
            </a:pPr>
            <a:r>
              <a:rPr lang="en-US" altLang="x-none" sz="3700" b="1" dirty="0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  0.00    0.000000           0         1           </a:t>
            </a:r>
            <a:r>
              <a:rPr lang="en-US" altLang="x-none" sz="3700" b="1" dirty="0" err="1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arch_prctl</a:t>
            </a:r>
            <a:endParaRPr lang="en-US" altLang="x-none" sz="3700" b="1" dirty="0" smtClean="0">
              <a:solidFill>
                <a:srgbClr val="000000"/>
              </a:solidFill>
              <a:latin typeface="Courier New"/>
              <a:cs typeface="Courier New" panose="02070309020205020404" pitchFamily="49" charset="0"/>
            </a:endParaRPr>
          </a:p>
          <a:p>
            <a:pPr marL="457200" lvl="1" indent="0">
              <a:buFont typeface="Webdings" pitchFamily="18" charset="2"/>
              <a:buNone/>
              <a:defRPr/>
            </a:pPr>
            <a:r>
              <a:rPr lang="en-US" altLang="x-none" sz="3700" b="1" dirty="0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------ ----------- ----------- --------- --------- ----------------</a:t>
            </a:r>
          </a:p>
          <a:p>
            <a:pPr marL="457200" lvl="1" indent="0">
              <a:buFont typeface="Webdings" pitchFamily="18" charset="2"/>
              <a:buNone/>
              <a:defRPr/>
            </a:pPr>
            <a:r>
              <a:rPr lang="en-US" altLang="x-none" sz="3700" b="1" dirty="0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100.00    0.062939                   643         5 total</a:t>
            </a:r>
          </a:p>
          <a:p>
            <a:pPr>
              <a:defRPr/>
            </a:pPr>
            <a:endParaRPr lang="en-US" altLang="x-none" dirty="0" smtClean="0"/>
          </a:p>
          <a:p>
            <a:pPr>
              <a:defRPr/>
            </a:pPr>
            <a:r>
              <a:rPr lang="en-US" sz="7400" dirty="0" smtClean="0"/>
              <a:t>Most of the time is consumed in the write call</a:t>
            </a:r>
            <a:endParaRPr lang="en-US" sz="7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ELC-SD-0819-</a:t>
            </a:r>
            <a:fld id="{D4FE8826-5FAE-4731-9EB4-C443BC0E3169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32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mtClean="0"/>
              <a:t>ltrace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mtClean="0"/>
              <a:t>Just as strace allows us to trace system calls, ltrace allows us to trace library calls</a:t>
            </a:r>
          </a:p>
          <a:p>
            <a:pPr lvl="1"/>
            <a:r>
              <a:rPr lang="en-US" smtClean="0"/>
              <a:t>You do not have to have the source nor compile the library for debugging to do this</a:t>
            </a:r>
          </a:p>
          <a:p>
            <a:r>
              <a:rPr lang="en-US" smtClean="0"/>
              <a:t>Can be used to trace glibc interaction</a:t>
            </a:r>
          </a:p>
          <a:p>
            <a:pPr lvl="1"/>
            <a:r>
              <a:rPr lang="en-US" smtClean="0"/>
              <a:t>But be prepared to get a *lot* of output</a:t>
            </a:r>
          </a:p>
          <a:p>
            <a:r>
              <a:rPr lang="en-US" smtClean="0"/>
              <a:t>Command-line options exist to limit which libraries you are interested in tracing</a:t>
            </a:r>
          </a:p>
          <a:p>
            <a:pPr lvl="1"/>
            <a:r>
              <a:rPr lang="en-US" smtClean="0"/>
              <a:t>Other options are similar to strace</a:t>
            </a:r>
          </a:p>
          <a:p>
            <a:r>
              <a:rPr lang="en-US" smtClean="0"/>
              <a:t>The output looks like strace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ELC-SD-0819-</a:t>
            </a:r>
            <a:fld id="{D4FE8826-5FAE-4731-9EB4-C443BC0E3169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96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Procfs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Procfs</a:t>
            </a:r>
            <a:r>
              <a:rPr lang="en-US" dirty="0" smtClean="0"/>
              <a:t> is a representation of the kernel’s information about each process/thread and about the system itself</a:t>
            </a:r>
          </a:p>
          <a:p>
            <a:r>
              <a:rPr lang="en-US" dirty="0" smtClean="0"/>
              <a:t>Each process ID has its own directory with information about memory usage, processor affinity, child threads and more</a:t>
            </a:r>
          </a:p>
          <a:p>
            <a:r>
              <a:rPr lang="en-US" dirty="0" smtClean="0"/>
              <a:t>Many system tuning parameters for the protocol stack and interrupts are here as well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ELC-SD-0819-</a:t>
            </a:r>
            <a:fld id="{D4FE8826-5FAE-4731-9EB4-C443BC0E3169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7241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x-none" smtClean="0"/>
              <a:t>What is Valgrind?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err="1" smtClean="0"/>
              <a:t>Valgrind</a:t>
            </a:r>
            <a:r>
              <a:rPr lang="en-US" dirty="0" smtClean="0"/>
              <a:t> is an instrumentation framework for building dynamic analysis tools</a:t>
            </a:r>
          </a:p>
          <a:p>
            <a:pPr lvl="1">
              <a:defRPr/>
            </a:pPr>
            <a:r>
              <a:rPr lang="en-US" dirty="0" smtClean="0"/>
              <a:t>Built to be user extensible</a:t>
            </a:r>
          </a:p>
          <a:p>
            <a:pPr>
              <a:defRPr/>
            </a:pPr>
            <a:r>
              <a:rPr lang="en-US" dirty="0" smtClean="0"/>
              <a:t>It is widely used by Linux developers</a:t>
            </a:r>
          </a:p>
          <a:p>
            <a:pPr>
              <a:defRPr/>
            </a:pPr>
            <a:r>
              <a:rPr lang="en-US" dirty="0" err="1" smtClean="0"/>
              <a:t>Valgrind</a:t>
            </a:r>
            <a:r>
              <a:rPr lang="en-US" dirty="0" smtClean="0"/>
              <a:t> tools can automatically detect potential memory management and threading problems</a:t>
            </a:r>
          </a:p>
          <a:p>
            <a:pPr>
              <a:defRPr/>
            </a:pPr>
            <a:r>
              <a:rPr lang="en-US" dirty="0" smtClean="0"/>
              <a:t>Has tools for providing profiling data </a:t>
            </a:r>
          </a:p>
          <a:p>
            <a:pPr>
              <a:defRPr/>
            </a:pPr>
            <a:r>
              <a:rPr lang="en-US" dirty="0" smtClean="0"/>
              <a:t>Mainly supports C and C++ programs</a:t>
            </a:r>
          </a:p>
          <a:p>
            <a:pPr>
              <a:defRPr/>
            </a:pPr>
            <a:r>
              <a:rPr lang="en-US" dirty="0" smtClean="0"/>
              <a:t>Licensed under GPL v2</a:t>
            </a:r>
          </a:p>
          <a:p>
            <a:pPr>
              <a:defRPr/>
            </a:pPr>
            <a:r>
              <a:rPr lang="en-US" altLang="x-none" dirty="0"/>
              <a:t>Documentation is </a:t>
            </a:r>
            <a:r>
              <a:rPr lang="en-US" altLang="x-none" dirty="0" smtClean="0"/>
              <a:t>at </a:t>
            </a:r>
            <a:r>
              <a:rPr lang="en-US" altLang="x-none" dirty="0" smtClean="0">
                <a:solidFill>
                  <a:srgbClr val="008000"/>
                </a:solidFill>
                <a:hlinkClick r:id="rId2"/>
              </a:rPr>
              <a:t>http</a:t>
            </a:r>
            <a:r>
              <a:rPr lang="en-US" altLang="x-none" dirty="0">
                <a:solidFill>
                  <a:srgbClr val="008000"/>
                </a:solidFill>
                <a:hlinkClick r:id="rId2"/>
              </a:rPr>
              <a:t>://valgrind.org/doc</a:t>
            </a:r>
            <a:r>
              <a:rPr lang="en-US" altLang="x-none" dirty="0">
                <a:solidFill>
                  <a:srgbClr val="008000"/>
                </a:solidFill>
              </a:rPr>
              <a:t> </a:t>
            </a:r>
          </a:p>
          <a:p>
            <a:pPr>
              <a:defRPr/>
            </a:pPr>
            <a:endParaRPr lang="en-US" dirty="0" smtClean="0"/>
          </a:p>
        </p:txBody>
      </p:sp>
      <p:pic>
        <p:nvPicPr>
          <p:cNvPr id="6" name="Picture 4" descr="st-george-drag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612" y="2722098"/>
            <a:ext cx="2386320" cy="1688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62334" y="4317906"/>
            <a:ext cx="10198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ebdings" pitchFamily="18" charset="2"/>
              <a:buChar char="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8000"/>
              </a:buClr>
              <a:buFont typeface="Calibri" pitchFamily="34" charset="0"/>
              <a:buChar char="­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800" dirty="0">
                <a:cs typeface="Calibri" pitchFamily="34" charset="0"/>
              </a:rPr>
              <a:t>Source: valgrind.org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ELC-SD-0819-</a:t>
            </a:r>
            <a:fld id="{D4FE8826-5FAE-4731-9EB4-C443BC0E3169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43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x-none" smtClean="0"/>
              <a:t>Valgrind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US" dirty="0" smtClean="0"/>
              <a:t>Collection of user-space analysis tools</a:t>
            </a:r>
          </a:p>
          <a:p>
            <a:pPr>
              <a:defRPr/>
            </a:pPr>
            <a:r>
              <a:rPr lang="en-US" dirty="0" smtClean="0"/>
              <a:t>Embedded options are now available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 smtClean="0"/>
              <a:t>PPC and ARM</a:t>
            </a:r>
          </a:p>
          <a:p>
            <a:pPr>
              <a:defRPr/>
            </a:pPr>
            <a:r>
              <a:rPr lang="en-US" dirty="0" smtClean="0"/>
              <a:t>Traditionally built and run under x86 for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analysis </a:t>
            </a:r>
            <a:r>
              <a:rPr lang="en-US" dirty="0" smtClean="0"/>
              <a:t>then transfer to target</a:t>
            </a:r>
          </a:p>
          <a:p>
            <a:pPr lvl="1">
              <a:defRPr/>
            </a:pPr>
            <a:r>
              <a:rPr lang="en-US" dirty="0" err="1" smtClean="0"/>
              <a:t>Memcheck</a:t>
            </a:r>
            <a:r>
              <a:rPr lang="en-US" dirty="0" smtClean="0"/>
              <a:t> – memory leaks etc.</a:t>
            </a:r>
          </a:p>
          <a:p>
            <a:pPr lvl="1">
              <a:defRPr/>
            </a:pPr>
            <a:r>
              <a:rPr lang="en-US" dirty="0" err="1" smtClean="0"/>
              <a:t>Cachegrind</a:t>
            </a:r>
            <a:r>
              <a:rPr lang="en-US" dirty="0" smtClean="0"/>
              <a:t> – cache and locality of </a:t>
            </a:r>
            <a:br>
              <a:rPr lang="en-US" dirty="0" smtClean="0"/>
            </a:br>
            <a:r>
              <a:rPr lang="en-US" dirty="0" smtClean="0"/>
              <a:t>reference</a:t>
            </a:r>
          </a:p>
          <a:p>
            <a:pPr lvl="1">
              <a:defRPr/>
            </a:pPr>
            <a:r>
              <a:rPr lang="en-US" dirty="0" err="1" smtClean="0"/>
              <a:t>Callgrind</a:t>
            </a:r>
            <a:r>
              <a:rPr lang="en-US" dirty="0" smtClean="0"/>
              <a:t> – caller/</a:t>
            </a:r>
            <a:r>
              <a:rPr lang="en-US" dirty="0" err="1" smtClean="0"/>
              <a:t>callee</a:t>
            </a:r>
            <a:r>
              <a:rPr lang="en-US" dirty="0" smtClean="0"/>
              <a:t> relationships</a:t>
            </a:r>
          </a:p>
          <a:p>
            <a:pPr lvl="1">
              <a:defRPr/>
            </a:pPr>
            <a:r>
              <a:rPr lang="en-US" dirty="0" smtClean="0"/>
              <a:t>Massif – heap profiler</a:t>
            </a:r>
          </a:p>
          <a:p>
            <a:pPr lvl="1">
              <a:defRPr/>
            </a:pPr>
            <a:r>
              <a:rPr lang="en-US" dirty="0" err="1" smtClean="0"/>
              <a:t>Helgrind</a:t>
            </a:r>
            <a:r>
              <a:rPr lang="en-US" dirty="0" smtClean="0"/>
              <a:t> – POSIX threads helper</a:t>
            </a:r>
          </a:p>
          <a:p>
            <a:pPr lvl="1">
              <a:defRPr/>
            </a:pPr>
            <a:r>
              <a:rPr lang="en-US" dirty="0" smtClean="0"/>
              <a:t>DRD – Multi threaded C/C++ </a:t>
            </a:r>
            <a:r>
              <a:rPr lang="en-US" dirty="0" smtClean="0"/>
              <a:t>detector</a:t>
            </a:r>
          </a:p>
          <a:p>
            <a:pPr marL="0" indent="0">
              <a:buNone/>
              <a:defRPr/>
            </a:pPr>
            <a:r>
              <a:rPr lang="en-US" dirty="0" smtClean="0"/>
              <a:t>	$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valgrind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–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vgdb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=full -–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vgdb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-error=0 ./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prog</a:t>
            </a:r>
            <a:endParaRPr lang="en-US" dirty="0">
              <a:latin typeface="+mn-lt"/>
              <a:cs typeface="Courier New" panose="02070309020205020404" pitchFamily="49" charset="0"/>
            </a:endParaRPr>
          </a:p>
          <a:p>
            <a:pPr lvl="1">
              <a:defRPr/>
            </a:pPr>
            <a:r>
              <a:rPr lang="en-US" dirty="0" smtClean="0">
                <a:latin typeface="+mn-lt"/>
                <a:cs typeface="Courier New" panose="02070309020205020404" pitchFamily="49" charset="0"/>
              </a:rPr>
              <a:t>Runs </a:t>
            </a:r>
            <a:r>
              <a:rPr lang="en-US" dirty="0" err="1" smtClean="0">
                <a:latin typeface="+mn-lt"/>
                <a:cs typeface="Courier New" panose="02070309020205020404" pitchFamily="49" charset="0"/>
              </a:rPr>
              <a:t>gdb</a:t>
            </a:r>
            <a:r>
              <a:rPr lang="en-US" dirty="0" smtClean="0">
                <a:latin typeface="+mn-lt"/>
                <a:cs typeface="Courier New" panose="02070309020205020404" pitchFamily="49" charset="0"/>
              </a:rPr>
              <a:t> server inside of </a:t>
            </a:r>
            <a:r>
              <a:rPr lang="en-US" dirty="0" err="1" smtClean="0">
                <a:latin typeface="+mn-lt"/>
                <a:cs typeface="Courier New" panose="02070309020205020404" pitchFamily="49" charset="0"/>
              </a:rPr>
              <a:t>Valgrind</a:t>
            </a:r>
            <a:r>
              <a:rPr lang="en-US" dirty="0" smtClean="0">
                <a:latin typeface="+mn-lt"/>
                <a:cs typeface="Courier New" panose="02070309020205020404" pitchFamily="49" charset="0"/>
              </a:rPr>
              <a:t> that you can connect remotely to</a:t>
            </a: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8038872" y="3489554"/>
            <a:ext cx="97654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ebdings" pitchFamily="18" charset="2"/>
              <a:buChar char="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8000"/>
              </a:buClr>
              <a:buFont typeface="Calibri" pitchFamily="34" charset="0"/>
              <a:buChar char="­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800" dirty="0">
                <a:cs typeface="Calibri" pitchFamily="34" charset="0"/>
              </a:rPr>
              <a:t>Source: </a:t>
            </a:r>
            <a:r>
              <a:rPr lang="en-US" altLang="x-none" sz="800" dirty="0" smtClean="0">
                <a:cs typeface="Calibri" pitchFamily="34" charset="0"/>
              </a:rPr>
              <a:t>alexott.net</a:t>
            </a:r>
            <a:endParaRPr lang="en-US" altLang="x-none" sz="800" dirty="0"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788" y="858113"/>
            <a:ext cx="3245964" cy="256914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ELC-SD-0819-</a:t>
            </a:r>
            <a:fld id="{D4FE8826-5FAE-4731-9EB4-C443BC0E3169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6041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Debugging Tool Classes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can think of debugging tools as falling into one of two classes:</a:t>
            </a:r>
          </a:p>
          <a:p>
            <a:pPr lvl="1"/>
            <a:r>
              <a:rPr lang="en-US" dirty="0" smtClean="0"/>
              <a:t>Debuggers focused on determining what the code actually did or what it does</a:t>
            </a:r>
          </a:p>
          <a:p>
            <a:pPr lvl="2"/>
            <a:r>
              <a:rPr lang="en-US" dirty="0" smtClean="0"/>
              <a:t>E.g., </a:t>
            </a:r>
            <a:r>
              <a:rPr lang="en-US" dirty="0" err="1" smtClean="0"/>
              <a:t>gdb</a:t>
            </a:r>
            <a:r>
              <a:rPr lang="en-US" dirty="0" smtClean="0"/>
              <a:t>, LLDB, </a:t>
            </a:r>
            <a:r>
              <a:rPr lang="en-US" dirty="0" err="1" smtClean="0"/>
              <a:t>rr</a:t>
            </a:r>
            <a:r>
              <a:rPr lang="en-US" dirty="0" smtClean="0"/>
              <a:t>, </a:t>
            </a:r>
            <a:r>
              <a:rPr lang="en-US" dirty="0" err="1" smtClean="0"/>
              <a:t>UndoDB</a:t>
            </a:r>
            <a:r>
              <a:rPr lang="en-US" dirty="0" smtClean="0"/>
              <a:t>, Live Recorder, etc.</a:t>
            </a:r>
          </a:p>
          <a:p>
            <a:pPr lvl="1"/>
            <a:r>
              <a:rPr lang="en-US" dirty="0" smtClean="0"/>
              <a:t>Checkers that try to catch a particular bad thing such as a buffer overrun</a:t>
            </a:r>
          </a:p>
          <a:p>
            <a:pPr lvl="2"/>
            <a:r>
              <a:rPr lang="en-US" dirty="0" smtClean="0"/>
              <a:t>Could be static or dynamic</a:t>
            </a:r>
          </a:p>
          <a:p>
            <a:pPr lvl="3"/>
            <a:r>
              <a:rPr lang="en-US" dirty="0" smtClean="0"/>
              <a:t>E.g., </a:t>
            </a:r>
            <a:r>
              <a:rPr lang="en-US" dirty="0" err="1" smtClean="0"/>
              <a:t>Valgrind</a:t>
            </a:r>
            <a:r>
              <a:rPr lang="en-US" dirty="0" smtClean="0"/>
              <a:t>, Address Sanitizer, </a:t>
            </a:r>
            <a:r>
              <a:rPr lang="en-US" dirty="0" err="1" smtClean="0"/>
              <a:t>Coverity</a:t>
            </a:r>
            <a:r>
              <a:rPr lang="en-US" dirty="0" smtClean="0"/>
              <a:t>, etc.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ELC-SD-0819-</a:t>
            </a:r>
            <a:fld id="{D4FE8826-5FAE-4731-9EB4-C443BC0E316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4320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mtClean="0"/>
              <a:t>Zooming in on User Space: gprof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 smtClean="0"/>
              <a:t>gprof</a:t>
            </a:r>
            <a:r>
              <a:rPr lang="en-US" dirty="0" smtClean="0"/>
              <a:t> is included as part of the GNU utilities</a:t>
            </a:r>
          </a:p>
          <a:p>
            <a:pPr lvl="1"/>
            <a:r>
              <a:rPr lang="en-US" dirty="0" smtClean="0"/>
              <a:t>The GNU compiler instruments your code to collect execution information</a:t>
            </a:r>
          </a:p>
          <a:p>
            <a:r>
              <a:rPr lang="en-US" dirty="0" smtClean="0"/>
              <a:t>Compile the code with the -</a:t>
            </a:r>
            <a:r>
              <a:rPr lang="en-US" dirty="0" err="1" smtClean="0"/>
              <a:t>pg</a:t>
            </a:r>
            <a:r>
              <a:rPr lang="en-US" dirty="0" smtClean="0"/>
              <a:t> compiler flag</a:t>
            </a:r>
          </a:p>
          <a:p>
            <a:pPr lvl="1"/>
            <a:r>
              <a:rPr lang="en-US" dirty="0" smtClean="0"/>
              <a:t>Then run the application to collect the information</a:t>
            </a:r>
          </a:p>
          <a:p>
            <a:pPr lvl="2"/>
            <a:r>
              <a:rPr lang="en-US" dirty="0" smtClean="0"/>
              <a:t>Make sure that the application exits properly</a:t>
            </a:r>
          </a:p>
          <a:p>
            <a:r>
              <a:rPr lang="en-US" dirty="0"/>
              <a:t>Compile the code with the -</a:t>
            </a:r>
            <a:r>
              <a:rPr lang="en-US" dirty="0" err="1"/>
              <a:t>pg</a:t>
            </a:r>
            <a:r>
              <a:rPr lang="en-US" dirty="0"/>
              <a:t> compiler </a:t>
            </a:r>
            <a:r>
              <a:rPr lang="en-US" dirty="0" smtClean="0"/>
              <a:t>flag and run it</a:t>
            </a:r>
            <a:endParaRPr lang="en-US" dirty="0"/>
          </a:p>
          <a:p>
            <a:pPr marL="457200" lvl="1" indent="0">
              <a:buNone/>
            </a:pP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altLang="x-non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gcc</a:t>
            </a:r>
            <a:r>
              <a:rPr lang="en-US" altLang="x-none" b="1" dirty="0">
                <a:latin typeface="Courier New" panose="02070309020205020404" pitchFamily="49" charset="0"/>
                <a:cs typeface="Courier New" panose="02070309020205020404" pitchFamily="49" charset="0"/>
              </a:rPr>
              <a:t> -o </a:t>
            </a:r>
            <a:r>
              <a:rPr lang="en-US" altLang="x-non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myprog</a:t>
            </a:r>
            <a:r>
              <a:rPr lang="en-US" altLang="x-none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x-non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myprog.c</a:t>
            </a:r>
            <a:r>
              <a:rPr lang="en-US" altLang="x-none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x-non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utils.c</a:t>
            </a:r>
            <a:r>
              <a:rPr lang="en-US" altLang="x-none" b="1" dirty="0">
                <a:latin typeface="Courier New" panose="02070309020205020404" pitchFamily="49" charset="0"/>
                <a:cs typeface="Courier New" panose="02070309020205020404" pitchFamily="49" charset="0"/>
              </a:rPr>
              <a:t> -g -</a:t>
            </a:r>
            <a:r>
              <a:rPr lang="en-US" altLang="x-non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pg</a:t>
            </a:r>
            <a:endParaRPr lang="en-US" altLang="x-none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altLang="x-none" dirty="0"/>
              <a:t>Then run </a:t>
            </a:r>
            <a:r>
              <a:rPr lang="en-US" altLang="x-none" dirty="0" err="1"/>
              <a:t>gprof</a:t>
            </a:r>
            <a:r>
              <a:rPr lang="en-US" altLang="x-none" dirty="0"/>
              <a:t>:</a:t>
            </a:r>
          </a:p>
          <a:p>
            <a:pPr marL="457200" lvl="1" indent="0">
              <a:buNone/>
            </a:pPr>
            <a:r>
              <a:rPr lang="en-US" altLang="x-none" b="1" dirty="0"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altLang="x-non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gprof</a:t>
            </a:r>
            <a:r>
              <a:rPr lang="en-US" altLang="x-none" b="1" dirty="0">
                <a:latin typeface="Courier New" panose="02070309020205020404" pitchFamily="49" charset="0"/>
                <a:cs typeface="Courier New" panose="02070309020205020404" pitchFamily="49" charset="0"/>
              </a:rPr>
              <a:t> options [executable file [profile data file]]</a:t>
            </a:r>
          </a:p>
          <a:p>
            <a:pPr lvl="1"/>
            <a:r>
              <a:rPr lang="en-US" altLang="x-none" dirty="0"/>
              <a:t>The options control the type of output that </a:t>
            </a:r>
            <a:r>
              <a:rPr lang="en-US" altLang="x-none" dirty="0" err="1"/>
              <a:t>gprof</a:t>
            </a:r>
            <a:r>
              <a:rPr lang="en-US" altLang="x-none" dirty="0"/>
              <a:t> produces, possible symbols to ignore, etc</a:t>
            </a:r>
            <a:r>
              <a:rPr lang="en-US" altLang="x-none" dirty="0" smtClean="0"/>
              <a:t>.</a:t>
            </a:r>
            <a:endParaRPr lang="en-US" dirty="0" smtClean="0"/>
          </a:p>
          <a:p>
            <a:r>
              <a:rPr lang="en-US" dirty="0" smtClean="0"/>
              <a:t>The resulting </a:t>
            </a:r>
            <a:r>
              <a:rPr lang="en-US" dirty="0" err="1" smtClean="0"/>
              <a:t>gmon.out</a:t>
            </a:r>
            <a:r>
              <a:rPr lang="en-US" dirty="0" smtClean="0"/>
              <a:t> file contains the profiling information</a:t>
            </a:r>
          </a:p>
          <a:p>
            <a:pPr lvl="1"/>
            <a:r>
              <a:rPr lang="en-US" dirty="0" smtClean="0"/>
              <a:t>Viewable as a flat output, call graph or annotated source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ELC-SD-0819-</a:t>
            </a:r>
            <a:fld id="{D4FE8826-5FAE-4731-9EB4-C443BC0E3169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18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mtClean="0"/>
              <a:t>Profiling Via Code Coverage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Another possibility is that your code </a:t>
            </a:r>
            <a:br>
              <a:rPr lang="en-US" dirty="0" smtClean="0"/>
            </a:br>
            <a:r>
              <a:rPr lang="en-US" dirty="0" smtClean="0"/>
              <a:t>has different use cases</a:t>
            </a:r>
          </a:p>
          <a:p>
            <a:pPr lvl="1"/>
            <a:r>
              <a:rPr lang="en-US" dirty="0" smtClean="0"/>
              <a:t>Being able to tell what code actually </a:t>
            </a:r>
            <a:br>
              <a:rPr lang="en-US" dirty="0" smtClean="0"/>
            </a:br>
            <a:r>
              <a:rPr lang="en-US" dirty="0" smtClean="0"/>
              <a:t>ran can help zero in on specific test </a:t>
            </a:r>
            <a:br>
              <a:rPr lang="en-US" dirty="0" smtClean="0"/>
            </a:br>
            <a:r>
              <a:rPr lang="en-US" dirty="0" smtClean="0"/>
              <a:t>cases </a:t>
            </a:r>
          </a:p>
          <a:p>
            <a:r>
              <a:rPr lang="en-US" dirty="0" smtClean="0"/>
              <a:t>To help with this, the GNU tools have </a:t>
            </a:r>
            <a:r>
              <a:rPr lang="en-US" dirty="0" err="1" smtClean="0"/>
              <a:t>gcov</a:t>
            </a:r>
            <a:endParaRPr lang="en-US" dirty="0" smtClean="0"/>
          </a:p>
          <a:p>
            <a:pPr lvl="1"/>
            <a:r>
              <a:rPr lang="en-US" dirty="0" smtClean="0"/>
              <a:t>The GNU code coverage tool</a:t>
            </a:r>
          </a:p>
          <a:p>
            <a:pPr lvl="2"/>
            <a:r>
              <a:rPr lang="en-US" dirty="0" smtClean="0"/>
              <a:t>Requires the -</a:t>
            </a:r>
            <a:r>
              <a:rPr lang="en-US" dirty="0" err="1" smtClean="0"/>
              <a:t>fprofile</a:t>
            </a:r>
            <a:r>
              <a:rPr lang="en-US" dirty="0" smtClean="0"/>
              <a:t>-arcs </a:t>
            </a:r>
            <a:br>
              <a:rPr lang="en-US" dirty="0" smtClean="0"/>
            </a:br>
            <a:r>
              <a:rPr lang="en-US" dirty="0" smtClean="0"/>
              <a:t>–</a:t>
            </a:r>
            <a:r>
              <a:rPr lang="en-US" dirty="0" err="1" smtClean="0"/>
              <a:t>ftest</a:t>
            </a:r>
            <a:r>
              <a:rPr lang="en-US" dirty="0" smtClean="0"/>
              <a:t>-coverage compiler options</a:t>
            </a:r>
          </a:p>
          <a:p>
            <a:pPr lvl="1"/>
            <a:r>
              <a:rPr lang="en-US" dirty="0" smtClean="0"/>
              <a:t>Produces an output file with the source annotated with how many times each line of code was executed</a:t>
            </a:r>
            <a:endParaRPr lang="en-US" dirty="0"/>
          </a:p>
        </p:txBody>
      </p:sp>
      <p:pic>
        <p:nvPicPr>
          <p:cNvPr id="13316" name="Picture 4" descr="cover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571" y="845470"/>
            <a:ext cx="3160713" cy="147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7848600" y="2409825"/>
            <a:ext cx="10683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339933"/>
              </a:buClr>
              <a:buSzPct val="110000"/>
              <a:buFont typeface="Wingdings 2" pitchFamily="18" charset="2"/>
              <a:buBlip>
                <a:blip r:embed="rId3"/>
              </a:buBlip>
              <a:defRPr sz="32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9933"/>
              </a:buClr>
              <a:buFont typeface="Webdings" pitchFamily="18" charset="2"/>
              <a:buChar char="4"/>
              <a:defRPr sz="28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39933"/>
              </a:buClr>
              <a:buChar char="•"/>
              <a:defRPr sz="24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339933"/>
              </a:buClr>
              <a:buChar char="–"/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339933"/>
              </a:buClr>
              <a:buChar char="»"/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9933"/>
              </a:buClr>
              <a:buChar char="»"/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9933"/>
              </a:buClr>
              <a:buChar char="»"/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9933"/>
              </a:buClr>
              <a:buChar char="»"/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9933"/>
              </a:buClr>
              <a:buChar char="»"/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x-none" sz="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Source: ibm.com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ELC-SD-0819-</a:t>
            </a:r>
            <a:fld id="{D4FE8826-5FAE-4731-9EB4-C443BC0E3169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28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mtClean="0"/>
              <a:t>Example gcov Execution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$ </a:t>
            </a:r>
            <a:r>
              <a:rPr lang="en-US" altLang="x-none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gcc</a:t>
            </a: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altLang="x-none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fprofile</a:t>
            </a: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-arcs -</a:t>
            </a:r>
            <a:r>
              <a:rPr lang="en-US" altLang="x-none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ftest</a:t>
            </a: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-coverage </a:t>
            </a:r>
            <a:r>
              <a:rPr lang="en-US" altLang="x-none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tmp.c</a:t>
            </a: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–o </a:t>
            </a:r>
            <a:r>
              <a:rPr lang="en-US" altLang="x-none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tmp</a:t>
            </a:r>
            <a:endParaRPr lang="en-US" altLang="x-none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 $ ./</a:t>
            </a:r>
            <a:r>
              <a:rPr lang="en-US" altLang="x-none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tmp</a:t>
            </a:r>
            <a:endParaRPr lang="en-US" altLang="x-none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 $ </a:t>
            </a:r>
            <a:r>
              <a:rPr lang="en-US" altLang="x-none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gcov</a:t>
            </a: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x-none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tmp.c</a:t>
            </a:r>
            <a:endParaRPr lang="en-US" altLang="x-none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 90.00% of 10 source lines executed in file </a:t>
            </a:r>
            <a:r>
              <a:rPr lang="en-US" altLang="x-none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tmp.c</a:t>
            </a:r>
            <a:endParaRPr lang="en-US" altLang="x-none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 Creating </a:t>
            </a:r>
            <a:r>
              <a:rPr lang="en-US" altLang="x-none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tmp.c.gcov</a:t>
            </a: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pPr marL="0" indent="0">
              <a:buNone/>
            </a:pPr>
            <a:endParaRPr lang="en-US" altLang="x-none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 -:    6:</a:t>
            </a:r>
          </a:p>
          <a:p>
            <a:pPr marL="0" indent="0">
              <a:buNone/>
            </a:pP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 1:    7:  total = 0;</a:t>
            </a:r>
          </a:p>
          <a:p>
            <a:pPr marL="0" indent="0">
              <a:buNone/>
            </a:pP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 -:    8:</a:t>
            </a:r>
          </a:p>
          <a:p>
            <a:pPr marL="0" indent="0">
              <a:buNone/>
            </a:pP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11:    9:  for (</a:t>
            </a:r>
            <a:r>
              <a:rPr lang="en-US" altLang="x-none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= 0; </a:t>
            </a:r>
            <a:r>
              <a:rPr lang="en-US" altLang="x-none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&lt; 10; </a:t>
            </a:r>
            <a:r>
              <a:rPr lang="en-US" altLang="x-none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++)</a:t>
            </a:r>
          </a:p>
          <a:p>
            <a:pPr marL="0" indent="0">
              <a:buNone/>
            </a:pP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10:   10:    total += </a:t>
            </a:r>
            <a:r>
              <a:rPr lang="en-US" altLang="x-none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 -:   11:</a:t>
            </a:r>
          </a:p>
          <a:p>
            <a:pPr marL="0" indent="0">
              <a:buNone/>
            </a:pP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 1:   12:  if (total != 45)</a:t>
            </a:r>
          </a:p>
          <a:p>
            <a:pPr marL="0" indent="0">
              <a:buNone/>
            </a:pP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#####:   13:    </a:t>
            </a:r>
            <a:r>
              <a:rPr lang="en-US" altLang="x-none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printf</a:t>
            </a: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("Failure\n");</a:t>
            </a:r>
          </a:p>
          <a:p>
            <a:pPr marL="0" indent="0">
              <a:buNone/>
            </a:pP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 -:   14:  else</a:t>
            </a:r>
          </a:p>
          <a:p>
            <a:pPr marL="0" indent="0">
              <a:buNone/>
            </a:pP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 1:   15:    </a:t>
            </a:r>
            <a:r>
              <a:rPr lang="en-US" altLang="x-none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printf</a:t>
            </a: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("Success\n");</a:t>
            </a:r>
          </a:p>
          <a:p>
            <a:pPr marL="0" indent="0">
              <a:buNone/>
            </a:pP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 1:   16:  return 0;</a:t>
            </a:r>
          </a:p>
          <a:p>
            <a:pPr marL="0" indent="0">
              <a:buNone/>
            </a:pP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 1:   17:}</a:t>
            </a:r>
          </a:p>
          <a:p>
            <a:pPr marL="0" indent="0">
              <a:buNone/>
            </a:pP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The number on the left indicates the number of times that line was executed</a:t>
            </a:r>
          </a:p>
          <a:p>
            <a:pPr marL="457200" lvl="1" indent="0">
              <a:buNone/>
            </a:pP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The ##### indicates a line that was not executed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ELC-SD-0819-</a:t>
            </a:r>
            <a:fld id="{D4FE8826-5FAE-4731-9EB4-C443BC0E3169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63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mtClean="0"/>
              <a:t>Branch Annotated Source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The annotated source code would then look like:</a:t>
            </a:r>
          </a:p>
          <a:p>
            <a:pPr marL="0" indent="0">
              <a:buNone/>
            </a:pPr>
            <a:endParaRPr lang="en-US" sz="7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-:    0:Source:tmp.c</a:t>
            </a:r>
          </a:p>
          <a:p>
            <a:pPr marL="0" indent="0">
              <a:buNone/>
            </a:pP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-:    0:Object:tmp.bb</a:t>
            </a:r>
          </a:p>
          <a:p>
            <a:pPr marL="0" indent="0">
              <a:buNone/>
            </a:pP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-:    1:#include &lt;</a:t>
            </a:r>
            <a:r>
              <a:rPr lang="en-US" sz="7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stdio.h</a:t>
            </a: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-:    2:</a:t>
            </a:r>
          </a:p>
          <a:p>
            <a:pPr marL="0" indent="0">
              <a:buNone/>
            </a:pP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-:    3:int main (void)</a:t>
            </a:r>
          </a:p>
          <a:p>
            <a:pPr marL="0" indent="0">
              <a:buNone/>
            </a:pP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1:    4:{</a:t>
            </a:r>
          </a:p>
          <a:p>
            <a:pPr marL="0" indent="0">
              <a:buNone/>
            </a:pP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1:    5:  </a:t>
            </a:r>
            <a:r>
              <a:rPr lang="en-US" sz="7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7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total;</a:t>
            </a:r>
          </a:p>
          <a:p>
            <a:pPr marL="0" indent="0">
              <a:buNone/>
            </a:pP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-:    6:</a:t>
            </a:r>
          </a:p>
          <a:p>
            <a:pPr marL="0" indent="0">
              <a:buNone/>
            </a:pP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1:    7:  total = 0;</a:t>
            </a:r>
          </a:p>
          <a:p>
            <a:pPr marL="0" indent="0">
              <a:buNone/>
            </a:pP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-:    8:</a:t>
            </a:r>
          </a:p>
          <a:p>
            <a:pPr marL="0" indent="0">
              <a:buNone/>
            </a:pP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11:    9:  for (</a:t>
            </a:r>
            <a:r>
              <a:rPr lang="en-US" sz="7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= 0; </a:t>
            </a:r>
            <a:r>
              <a:rPr lang="en-US" sz="7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&lt; 10; </a:t>
            </a:r>
            <a:r>
              <a:rPr lang="en-US" sz="7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++)</a:t>
            </a:r>
          </a:p>
          <a:p>
            <a:pPr marL="0" indent="0">
              <a:buNone/>
            </a:pP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branch  0: taken 90%</a:t>
            </a:r>
          </a:p>
          <a:p>
            <a:pPr marL="0" indent="0">
              <a:buNone/>
            </a:pP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branch  1: taken 100%</a:t>
            </a:r>
          </a:p>
          <a:p>
            <a:pPr marL="0" indent="0">
              <a:buNone/>
            </a:pP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branch  2: taken 100%</a:t>
            </a:r>
          </a:p>
          <a:p>
            <a:pPr marL="0" indent="0">
              <a:buNone/>
            </a:pP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10:   10:    total += </a:t>
            </a:r>
            <a:r>
              <a:rPr lang="en-US" sz="7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-:   11:</a:t>
            </a:r>
          </a:p>
          <a:p>
            <a:pPr marL="0" indent="0">
              <a:buNone/>
            </a:pP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1:   12:  if (total != 45)</a:t>
            </a:r>
          </a:p>
          <a:p>
            <a:pPr marL="0" indent="0">
              <a:buNone/>
            </a:pP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branch  0: taken 100%</a:t>
            </a:r>
          </a:p>
          <a:p>
            <a:pPr marL="0" indent="0">
              <a:buNone/>
            </a:pP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#####:   13:    </a:t>
            </a:r>
            <a:r>
              <a:rPr lang="en-US" sz="7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printf</a:t>
            </a: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("Failure\n");</a:t>
            </a:r>
          </a:p>
          <a:p>
            <a:pPr marL="0" indent="0">
              <a:buNone/>
            </a:pP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call    0: never executed</a:t>
            </a:r>
          </a:p>
          <a:p>
            <a:pPr marL="0" indent="0">
              <a:buNone/>
            </a:pP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branch  1: never executed</a:t>
            </a:r>
          </a:p>
          <a:p>
            <a:pPr marL="0" indent="0">
              <a:buNone/>
            </a:pP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-:   14:  else</a:t>
            </a:r>
          </a:p>
          <a:p>
            <a:pPr marL="0" indent="0">
              <a:buNone/>
            </a:pP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1:   15:    </a:t>
            </a:r>
            <a:r>
              <a:rPr lang="en-US" sz="7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printf</a:t>
            </a: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("Success\n");</a:t>
            </a:r>
          </a:p>
          <a:p>
            <a:pPr marL="0" indent="0">
              <a:buNone/>
            </a:pP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call    0: returns 100%</a:t>
            </a:r>
          </a:p>
          <a:p>
            <a:pPr marL="0" indent="0">
              <a:buNone/>
            </a:pP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1:   16:  return 0;</a:t>
            </a:r>
          </a:p>
          <a:p>
            <a:pPr marL="0" indent="0">
              <a:buNone/>
            </a:pPr>
            <a:r>
              <a:rPr lang="en-US" sz="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1:   17:}</a:t>
            </a:r>
          </a:p>
          <a:p>
            <a:pPr marL="0" indent="0">
              <a:buNone/>
            </a:pPr>
            <a:endParaRPr lang="en-US" sz="7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6388" name="Picture 4" descr="lc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200151"/>
            <a:ext cx="3876675" cy="1935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7010400" y="3200400"/>
            <a:ext cx="125066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ebdings" pitchFamily="18" charset="2"/>
              <a:buChar char="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8000"/>
              </a:buClr>
              <a:buFont typeface="Calibri" pitchFamily="34" charset="0"/>
              <a:buChar char="­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800"/>
              <a:t>Source: postography.com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ELC-SD-0819-</a:t>
            </a:r>
            <a:fld id="{D4FE8826-5FAE-4731-9EB4-C443BC0E3169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57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mtClean="0"/>
              <a:t>LTTng 2.x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x-none" dirty="0" smtClean="0"/>
              <a:t>“Linux Trace Toolkit – next generation”</a:t>
            </a:r>
          </a:p>
          <a:p>
            <a:pPr lvl="1"/>
            <a:r>
              <a:rPr lang="en-US" altLang="x-none" dirty="0" smtClean="0"/>
              <a:t>Traces both user and kernel events</a:t>
            </a:r>
          </a:p>
          <a:p>
            <a:pPr lvl="2"/>
            <a:r>
              <a:rPr lang="en-US" altLang="x-none" dirty="0" smtClean="0"/>
              <a:t>Can be used as a fast strace replacement</a:t>
            </a:r>
          </a:p>
          <a:p>
            <a:pPr lvl="1"/>
            <a:r>
              <a:rPr lang="en-US" altLang="x-none" dirty="0" smtClean="0"/>
              <a:t>Gathers from multiple sources</a:t>
            </a:r>
          </a:p>
          <a:p>
            <a:pPr lvl="2"/>
            <a:r>
              <a:rPr lang="en-US" altLang="x-none" dirty="0" err="1" smtClean="0"/>
              <a:t>Tracepoint</a:t>
            </a:r>
            <a:r>
              <a:rPr lang="en-US" altLang="x-none" dirty="0" smtClean="0"/>
              <a:t>, </a:t>
            </a:r>
            <a:r>
              <a:rPr lang="en-US" altLang="x-none" dirty="0" err="1" smtClean="0"/>
              <a:t>kprobes</a:t>
            </a:r>
            <a:r>
              <a:rPr lang="en-US" altLang="x-none" dirty="0" smtClean="0"/>
              <a:t>, </a:t>
            </a:r>
            <a:r>
              <a:rPr lang="en-US" altLang="x-none" dirty="0" err="1" smtClean="0"/>
              <a:t>perf</a:t>
            </a:r>
            <a:r>
              <a:rPr lang="en-US" altLang="x-none" dirty="0" smtClean="0"/>
              <a:t> monitors for kernel</a:t>
            </a:r>
          </a:p>
          <a:p>
            <a:pPr lvl="2"/>
            <a:r>
              <a:rPr lang="en-US" altLang="x-none" dirty="0" smtClean="0"/>
              <a:t>Supports instrumentation in user and kernel space</a:t>
            </a:r>
          </a:p>
          <a:p>
            <a:pPr lvl="1"/>
            <a:r>
              <a:rPr lang="en-US" altLang="x-none" dirty="0" smtClean="0"/>
              <a:t>Outputs to a common format</a:t>
            </a:r>
          </a:p>
          <a:p>
            <a:pPr lvl="2"/>
            <a:r>
              <a:rPr lang="en-US" altLang="x-none" dirty="0" smtClean="0"/>
              <a:t>Supports the “Common Trace Format” (CTF)</a:t>
            </a:r>
          </a:p>
          <a:p>
            <a:pPr lvl="2"/>
            <a:r>
              <a:rPr lang="en-US" altLang="x-none" dirty="0" smtClean="0"/>
              <a:t>Multiple viewers will be able to read output</a:t>
            </a:r>
          </a:p>
          <a:p>
            <a:pPr lvl="3"/>
            <a:r>
              <a:rPr lang="en-US" altLang="x-none" dirty="0" err="1" smtClean="0"/>
              <a:t>Babeltrace</a:t>
            </a:r>
            <a:r>
              <a:rPr lang="en-US" altLang="x-none" dirty="0" smtClean="0"/>
              <a:t>, Eclipse </a:t>
            </a:r>
            <a:r>
              <a:rPr lang="en-US" altLang="x-none" dirty="0" err="1" smtClean="0"/>
              <a:t>LTTng</a:t>
            </a:r>
            <a:r>
              <a:rPr lang="en-US" altLang="x-none" dirty="0" smtClean="0"/>
              <a:t> plugin (currently available)</a:t>
            </a:r>
          </a:p>
          <a:p>
            <a:pPr lvl="3"/>
            <a:r>
              <a:rPr lang="en-US" altLang="x-none" dirty="0" smtClean="0"/>
              <a:t>LTTV Viewer, (work in progress)</a:t>
            </a:r>
          </a:p>
        </p:txBody>
      </p:sp>
      <p:pic>
        <p:nvPicPr>
          <p:cNvPr id="10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673" y="998611"/>
            <a:ext cx="2241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040336" y="2522611"/>
            <a:ext cx="8778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ebdings" pitchFamily="18" charset="2"/>
              <a:buChar char="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8000"/>
              </a:buClr>
              <a:buFont typeface="Calibri" pitchFamily="34" charset="0"/>
              <a:buChar char="­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800" dirty="0"/>
              <a:t>Source: lttng.org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ELC-SD-0819-</a:t>
            </a:r>
            <a:fld id="{D4FE8826-5FAE-4731-9EB4-C443BC0E3169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42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mtClean="0"/>
              <a:t>LTTng Tracer Architecture</a:t>
            </a: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8126414" y="4629150"/>
            <a:ext cx="87716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339933"/>
              </a:buClr>
              <a:buSzPct val="110000"/>
              <a:buFont typeface="Wingdings 2" pitchFamily="18" charset="2"/>
              <a:buBlip>
                <a:blip r:embed="rId2"/>
              </a:buBlip>
              <a:defRPr sz="32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9933"/>
              </a:buClr>
              <a:buFont typeface="Webdings" pitchFamily="18" charset="2"/>
              <a:buChar char="4"/>
              <a:defRPr sz="28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39933"/>
              </a:buClr>
              <a:buChar char="•"/>
              <a:defRPr sz="24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339933"/>
              </a:buClr>
              <a:buChar char="–"/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339933"/>
              </a:buClr>
              <a:buChar char="»"/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9933"/>
              </a:buClr>
              <a:buChar char="»"/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9933"/>
              </a:buClr>
              <a:buChar char="»"/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9933"/>
              </a:buClr>
              <a:buChar char="»"/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9933"/>
              </a:buClr>
              <a:buChar char="»"/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x-none" sz="800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Source: lttng.org</a:t>
            </a:r>
          </a:p>
        </p:txBody>
      </p:sp>
      <p:pic>
        <p:nvPicPr>
          <p:cNvPr id="20484" name="Picture 5" descr="LTTngar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18" y="814953"/>
            <a:ext cx="6656363" cy="392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ELC-SD-0819-</a:t>
            </a:r>
            <a:fld id="{D4FE8826-5FAE-4731-9EB4-C443BC0E3169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37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mtClean="0"/>
              <a:t>LTTng-UST 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smtClean="0"/>
              <a:t>LTTng-UST (User Space Tracer) designed to provide detailed information about user space activity</a:t>
            </a:r>
          </a:p>
          <a:p>
            <a:r>
              <a:rPr lang="en-US" altLang="x-none" smtClean="0"/>
              <a:t>Port of the LTTng kernel tracer to user space </a:t>
            </a:r>
          </a:p>
          <a:p>
            <a:r>
              <a:rPr lang="en-US" altLang="x-none" smtClean="0"/>
              <a:t>Tracing does not require system calls or traps</a:t>
            </a:r>
          </a:p>
          <a:p>
            <a:r>
              <a:rPr lang="en-US" altLang="x-none" smtClean="0"/>
              <a:t>LTTng-UST instrumentation points can be added in applications including signal handlers and libraries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ELC-SD-0819-</a:t>
            </a:r>
            <a:fld id="{D4FE8826-5FAE-4731-9EB4-C443BC0E3169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93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LTTng</a:t>
            </a:r>
            <a:r>
              <a:rPr lang="en-US" dirty="0" smtClean="0"/>
              <a:t> Eclipse Plug-in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ELC-SD-0819-</a:t>
            </a:r>
            <a:fld id="{D4FE8826-5FAE-4731-9EB4-C443BC0E3169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6" name="Picture 3" descr="eclipse-tmf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41" y="804808"/>
            <a:ext cx="6930111" cy="399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5261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x-none" smtClean="0"/>
              <a:t>OProfile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x-none" dirty="0" err="1" smtClean="0"/>
              <a:t>OProfile</a:t>
            </a:r>
            <a:r>
              <a:rPr lang="en-US" altLang="x-none" dirty="0" smtClean="0"/>
              <a:t> is a kernel-based, statistical profiler</a:t>
            </a:r>
          </a:p>
          <a:p>
            <a:pPr lvl="1"/>
            <a:r>
              <a:rPr lang="en-US" altLang="x-none" dirty="0" smtClean="0"/>
              <a:t>Samples instruction pointer to figure out what’s running </a:t>
            </a:r>
          </a:p>
          <a:p>
            <a:pPr lvl="2"/>
            <a:r>
              <a:rPr lang="en-US" altLang="x-none" dirty="0" smtClean="0"/>
              <a:t>Records current symbol and owner task</a:t>
            </a:r>
          </a:p>
          <a:p>
            <a:pPr lvl="2"/>
            <a:r>
              <a:rPr lang="en-US" altLang="x-none" dirty="0" smtClean="0"/>
              <a:t>Can also track cache misses</a:t>
            </a:r>
          </a:p>
          <a:p>
            <a:pPr lvl="1"/>
            <a:r>
              <a:rPr lang="en-US" altLang="x-none" dirty="0" smtClean="0"/>
              <a:t>Must be enabled in the kernel and rebuilt</a:t>
            </a:r>
          </a:p>
          <a:p>
            <a:r>
              <a:rPr lang="en-US" altLang="x-none" dirty="0" smtClean="0"/>
              <a:t>It’s useful for seeing where in the kernel your applications are spending their time</a:t>
            </a:r>
          </a:p>
          <a:p>
            <a:pPr lvl="1"/>
            <a:r>
              <a:rPr lang="en-US" altLang="x-none" dirty="0" smtClean="0"/>
              <a:t>There is a collection of userspace helpers that help control and display the </a:t>
            </a:r>
            <a:r>
              <a:rPr lang="en-US" altLang="x-none" dirty="0" err="1" smtClean="0"/>
              <a:t>OProfile</a:t>
            </a:r>
            <a:r>
              <a:rPr lang="en-US" altLang="x-none" dirty="0" smtClean="0"/>
              <a:t> data 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ELC-SD-0819-</a:t>
            </a:r>
            <a:fld id="{D4FE8826-5FAE-4731-9EB4-C443BC0E3169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7529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x-none" smtClean="0"/>
              <a:t>OProfile Sample Output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en-US" sz="4000" dirty="0" smtClean="0"/>
              <a:t>The </a:t>
            </a:r>
            <a:r>
              <a:rPr lang="en-US" sz="4000" dirty="0" err="1" smtClean="0"/>
              <a:t>OProfile</a:t>
            </a:r>
            <a:r>
              <a:rPr lang="en-US" sz="4000" dirty="0" smtClean="0"/>
              <a:t> data capture is made available via a </a:t>
            </a:r>
            <a:r>
              <a:rPr lang="en-US" sz="4000" dirty="0" smtClean="0">
                <a:solidFill>
                  <a:srgbClr val="008000"/>
                </a:solidFill>
              </a:rPr>
              <a:t>/proc </a:t>
            </a:r>
            <a:r>
              <a:rPr lang="en-US" sz="4000" dirty="0" smtClean="0"/>
              <a:t>entry</a:t>
            </a:r>
          </a:p>
          <a:p>
            <a:pPr lvl="1">
              <a:defRPr/>
            </a:pPr>
            <a:r>
              <a:rPr lang="en-US" sz="4000" dirty="0" smtClean="0"/>
              <a:t>The </a:t>
            </a:r>
            <a:r>
              <a:rPr lang="en-US" sz="4000" dirty="0" err="1" smtClean="0">
                <a:solidFill>
                  <a:srgbClr val="C00000"/>
                </a:solidFill>
              </a:rPr>
              <a:t>opreport</a:t>
            </a:r>
            <a:r>
              <a:rPr lang="en-US" sz="4000" dirty="0" smtClean="0">
                <a:solidFill>
                  <a:srgbClr val="C00000"/>
                </a:solidFill>
              </a:rPr>
              <a:t> </a:t>
            </a:r>
            <a:r>
              <a:rPr lang="en-US" sz="4000" dirty="0" smtClean="0"/>
              <a:t>command reads the data and creates a report</a:t>
            </a:r>
            <a:endParaRPr lang="en-US" sz="3400" dirty="0" smtClean="0"/>
          </a:p>
          <a:p>
            <a:pPr lvl="1">
              <a:defRPr/>
            </a:pPr>
            <a:endParaRPr lang="en-US" dirty="0" smtClean="0"/>
          </a:p>
          <a:p>
            <a:pPr>
              <a:buFont typeface="Wingdings 2" pitchFamily="18" charset="2"/>
              <a:buNone/>
              <a:defRPr/>
            </a:pPr>
            <a:r>
              <a:rPr lang="en-US" sz="2600" b="1" dirty="0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samples  %        app name                 symbol name</a:t>
            </a:r>
          </a:p>
          <a:p>
            <a:pPr>
              <a:buFont typeface="Wingdings 2" pitchFamily="18" charset="2"/>
              <a:buNone/>
              <a:defRPr/>
            </a:pPr>
            <a:r>
              <a:rPr lang="en-US" sz="2600" b="1" dirty="0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10469    34.0146  no-</a:t>
            </a:r>
            <a:r>
              <a:rPr lang="en-US" sz="2600" b="1" dirty="0" err="1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vmlinux</a:t>
            </a:r>
            <a:r>
              <a:rPr lang="en-US" sz="2600" b="1" dirty="0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               (no symbols)</a:t>
            </a:r>
            <a:r>
              <a:rPr lang="ar-SA" sz="2600" b="1" dirty="0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‏</a:t>
            </a:r>
            <a:endParaRPr lang="en-US" sz="2600" b="1" dirty="0" smtClean="0">
              <a:solidFill>
                <a:srgbClr val="000000"/>
              </a:solidFill>
              <a:latin typeface="Courier New"/>
              <a:cs typeface="Courier New" pitchFamily="49" charset="0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en-US" sz="2600" b="1" dirty="0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4358     14.1595  </a:t>
            </a:r>
            <a:r>
              <a:rPr lang="en-US" sz="2600" b="1" dirty="0" err="1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libxul.so</a:t>
            </a:r>
            <a:r>
              <a:rPr lang="en-US" sz="2600" b="1" dirty="0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                (no symbols)</a:t>
            </a:r>
            <a:r>
              <a:rPr lang="ar-SA" sz="2600" b="1" dirty="0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‏</a:t>
            </a:r>
            <a:endParaRPr lang="en-US" sz="2600" b="1" dirty="0" smtClean="0">
              <a:solidFill>
                <a:srgbClr val="000000"/>
              </a:solidFill>
              <a:latin typeface="Courier New"/>
              <a:cs typeface="Courier New" pitchFamily="49" charset="0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en-US" sz="2600" b="1" dirty="0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4306     13.9905  </a:t>
            </a:r>
            <a:r>
              <a:rPr lang="en-US" sz="2600" b="1" dirty="0" err="1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libmozjs.so</a:t>
            </a:r>
            <a:r>
              <a:rPr lang="en-US" sz="2600" b="1" dirty="0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              (no symbols)</a:t>
            </a:r>
            <a:r>
              <a:rPr lang="ar-SA" sz="2600" b="1" dirty="0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‏</a:t>
            </a:r>
            <a:endParaRPr lang="en-US" sz="2600" b="1" dirty="0" smtClean="0">
              <a:solidFill>
                <a:srgbClr val="000000"/>
              </a:solidFill>
              <a:latin typeface="Courier New"/>
              <a:cs typeface="Courier New" pitchFamily="49" charset="0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en-US" sz="2600" b="1" dirty="0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3000      9.7472  libc-2.8.90.so           (no symbols)</a:t>
            </a:r>
            <a:r>
              <a:rPr lang="ar-SA" sz="2600" b="1" dirty="0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‏</a:t>
            </a:r>
            <a:endParaRPr lang="en-US" sz="2600" b="1" dirty="0" smtClean="0">
              <a:solidFill>
                <a:srgbClr val="000000"/>
              </a:solidFill>
              <a:latin typeface="Courier New"/>
              <a:cs typeface="Courier New" pitchFamily="49" charset="0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en-US" sz="2600" b="1" dirty="0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1185      3.8502  libglib-2.0.so.0.1800.2  (no symbols)</a:t>
            </a:r>
            <a:r>
              <a:rPr lang="ar-SA" sz="2600" b="1" dirty="0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‏</a:t>
            </a:r>
            <a:endParaRPr lang="en-US" sz="2600" b="1" dirty="0" smtClean="0">
              <a:solidFill>
                <a:srgbClr val="000000"/>
              </a:solidFill>
              <a:latin typeface="Courier New"/>
              <a:cs typeface="Courier New" pitchFamily="49" charset="0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en-US" sz="2600" b="1" dirty="0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895       2.9079  </a:t>
            </a:r>
            <a:r>
              <a:rPr lang="en-US" sz="2600" b="1" dirty="0" err="1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libflashplayer.so</a:t>
            </a:r>
            <a:r>
              <a:rPr lang="en-US" sz="2600" b="1" dirty="0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        (no symbols)</a:t>
            </a:r>
            <a:r>
              <a:rPr lang="ar-SA" sz="2600" b="1" dirty="0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‏</a:t>
            </a:r>
            <a:endParaRPr lang="en-US" sz="2600" b="1" dirty="0" smtClean="0">
              <a:solidFill>
                <a:srgbClr val="000000"/>
              </a:solidFill>
              <a:latin typeface="Courier New"/>
              <a:cs typeface="Courier New" pitchFamily="49" charset="0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en-US" sz="2600" b="1" dirty="0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626       2.0339  libpixman-1.so.0.12.0    (no symbols)</a:t>
            </a:r>
            <a:r>
              <a:rPr lang="ar-SA" sz="2600" b="1" dirty="0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‏</a:t>
            </a:r>
            <a:endParaRPr lang="en-US" sz="2600" b="1" dirty="0" smtClean="0">
              <a:solidFill>
                <a:srgbClr val="000000"/>
              </a:solidFill>
              <a:latin typeface="Courier New"/>
              <a:cs typeface="Courier New" pitchFamily="49" charset="0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en-US" sz="2600" b="1" dirty="0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588       1.9105  libnspr4.so.0d           (no symbols)</a:t>
            </a:r>
            <a:r>
              <a:rPr lang="ar-SA" sz="2600" b="1" dirty="0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‏</a:t>
            </a:r>
            <a:endParaRPr lang="en-US" sz="2600" b="1" dirty="0" smtClean="0">
              <a:solidFill>
                <a:srgbClr val="000000"/>
              </a:solidFill>
              <a:latin typeface="Courier New"/>
              <a:cs typeface="Courier New" pitchFamily="49" charset="0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en-US" sz="2600" b="1" dirty="0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468       1.5206  bash                     (no symbols)</a:t>
            </a:r>
            <a:r>
              <a:rPr lang="ar-SA" sz="2600" b="1" dirty="0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‏</a:t>
            </a:r>
            <a:endParaRPr lang="en-US" sz="2600" b="1" dirty="0" smtClean="0">
              <a:solidFill>
                <a:srgbClr val="000000"/>
              </a:solidFill>
              <a:latin typeface="Courier New"/>
              <a:cs typeface="Courier New" pitchFamily="49" charset="0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en-US" sz="2600" b="1" dirty="0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457       1.4848  libpthread-2.8.90.so     </a:t>
            </a:r>
            <a:r>
              <a:rPr lang="en-US" sz="2600" b="1" dirty="0" err="1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pthread_mutex_lock</a:t>
            </a:r>
            <a:endParaRPr lang="en-US" sz="2600" b="1" dirty="0" smtClean="0">
              <a:solidFill>
                <a:srgbClr val="000000"/>
              </a:solidFill>
              <a:latin typeface="Courier New"/>
              <a:cs typeface="Courier New" pitchFamily="49" charset="0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en-US" sz="2600" b="1" dirty="0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454       1.4751  </a:t>
            </a:r>
            <a:r>
              <a:rPr lang="en-US" sz="2600" b="1" dirty="0" err="1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Xorg</a:t>
            </a:r>
            <a:r>
              <a:rPr lang="en-US" sz="2600" b="1" dirty="0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                     (no symbols)</a:t>
            </a:r>
            <a:r>
              <a:rPr lang="ar-SA" sz="2600" b="1" dirty="0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‏</a:t>
            </a:r>
            <a:endParaRPr lang="en-US" sz="2600" b="1" dirty="0" smtClean="0">
              <a:solidFill>
                <a:srgbClr val="000000"/>
              </a:solidFill>
              <a:latin typeface="Courier New"/>
              <a:cs typeface="Courier New" pitchFamily="49" charset="0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en-US" sz="2600" b="1" dirty="0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401       1.3029  fglrx_dri.so             (no symbols)</a:t>
            </a:r>
            <a:r>
              <a:rPr lang="ar-SA" sz="2600" b="1" dirty="0" smtClean="0">
                <a:solidFill>
                  <a:srgbClr val="000000"/>
                </a:solidFill>
                <a:latin typeface="Courier New"/>
                <a:cs typeface="Courier New" pitchFamily="49" charset="0"/>
              </a:rPr>
              <a:t>‏</a:t>
            </a:r>
            <a:endParaRPr lang="en-US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ELC-SD-0819-</a:t>
            </a:r>
            <a:fld id="{D4FE8826-5FAE-4731-9EB4-C443BC0E3169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2841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x-none" dirty="0" smtClean="0"/>
              <a:t>The GNU Project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dirty="0" smtClean="0"/>
              <a:t>The ostensible goal of the GNU Project was to create a Un*x clone without any AT&amp;T sources</a:t>
            </a:r>
          </a:p>
          <a:p>
            <a:pPr lvl="1">
              <a:defRPr/>
            </a:pPr>
            <a:r>
              <a:rPr lang="en-US" dirty="0" smtClean="0"/>
              <a:t>GNU’s Not Unix</a:t>
            </a:r>
          </a:p>
          <a:p>
            <a:pPr>
              <a:defRPr/>
            </a:pPr>
            <a:r>
              <a:rPr lang="en-US" dirty="0" smtClean="0"/>
              <a:t>There are several projects developed that all targeted the original goal</a:t>
            </a:r>
          </a:p>
          <a:p>
            <a:pPr lvl="1">
              <a:defRPr/>
            </a:pPr>
            <a:r>
              <a:rPr lang="en-US" dirty="0" smtClean="0"/>
              <a:t>First, there was the GNU C compiler (</a:t>
            </a:r>
            <a:r>
              <a:rPr lang="en-US" dirty="0" err="1" smtClean="0"/>
              <a:t>gcc</a:t>
            </a:r>
            <a:r>
              <a:rPr lang="en-US" dirty="0" smtClean="0"/>
              <a:t>) and later g++ finally manifesting itself as GCC – the Gnu Compiler Collection</a:t>
            </a:r>
          </a:p>
          <a:p>
            <a:pPr lvl="2">
              <a:defRPr/>
            </a:pPr>
            <a:r>
              <a:rPr lang="en-US" dirty="0"/>
              <a:t>Front ends for C, C++, Objective-C, FORTRAN, Ada and Go with associated libraries like </a:t>
            </a:r>
            <a:r>
              <a:rPr lang="en-US" dirty="0" err="1"/>
              <a:t>libstdc</a:t>
            </a:r>
            <a:r>
              <a:rPr lang="en-US" dirty="0"/>
              <a:t>++, etc.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Architected as a front-end language parser and a back-end code generator</a:t>
            </a:r>
          </a:p>
          <a:p>
            <a:pPr lvl="1">
              <a:defRPr/>
            </a:pPr>
            <a:r>
              <a:rPr lang="en-US" dirty="0" smtClean="0"/>
              <a:t>Also added numerous </a:t>
            </a:r>
            <a:r>
              <a:rPr lang="en-US" i="1" dirty="0" err="1" smtClean="0"/>
              <a:t>binutils</a:t>
            </a:r>
            <a:r>
              <a:rPr lang="en-US" dirty="0" smtClean="0"/>
              <a:t> such as the linker, librarian, etc.</a:t>
            </a:r>
          </a:p>
          <a:p>
            <a:r>
              <a:rPr lang="en-US" altLang="x-none" dirty="0"/>
              <a:t>The GNU debugger (</a:t>
            </a:r>
            <a:r>
              <a:rPr lang="en-US" altLang="x-none" dirty="0" err="1"/>
              <a:t>gdb</a:t>
            </a:r>
            <a:r>
              <a:rPr lang="en-US" altLang="x-none" dirty="0"/>
              <a:t>) was built as a source debugger for GCC</a:t>
            </a:r>
          </a:p>
          <a:p>
            <a:pPr lvl="1"/>
            <a:r>
              <a:rPr lang="en-US" altLang="x-none" dirty="0" err="1"/>
              <a:t>gdb</a:t>
            </a:r>
            <a:r>
              <a:rPr lang="en-US" altLang="x-none" dirty="0"/>
              <a:t> supports Ada, Assembly, C/C++, D, FORTRAN, Go, Objective-C, OpenCL, Modula-2, Pascal and Rust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ELC-SD-0919-</a:t>
            </a:r>
            <a:fld id="{FFCF6D41-0FD9-4834-AAC0-E6B98C77362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96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x-none" smtClean="0"/>
              <a:t>What is Ftrace?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/>
              <a:t>Ftrace (function tracer) was developed largely </a:t>
            </a:r>
            <a:br>
              <a:rPr lang="en-US" dirty="0" smtClean="0"/>
            </a:br>
            <a:r>
              <a:rPr lang="en-US" dirty="0" smtClean="0"/>
              <a:t>by Steven </a:t>
            </a:r>
            <a:r>
              <a:rPr lang="en-US" dirty="0" err="1" smtClean="0"/>
              <a:t>Rostedt</a:t>
            </a:r>
            <a:r>
              <a:rPr lang="en-US" dirty="0" smtClean="0"/>
              <a:t> and a few other key </a:t>
            </a:r>
            <a:br>
              <a:rPr lang="en-US" dirty="0" smtClean="0"/>
            </a:br>
            <a:r>
              <a:rPr lang="en-US" dirty="0" smtClean="0"/>
              <a:t>kernel developers</a:t>
            </a:r>
          </a:p>
          <a:p>
            <a:pPr lvl="1">
              <a:defRPr/>
            </a:pPr>
            <a:r>
              <a:rPr lang="en-US" dirty="0" smtClean="0"/>
              <a:t>The primary focus was </a:t>
            </a:r>
            <a:br>
              <a:rPr lang="en-US" dirty="0" smtClean="0"/>
            </a:br>
            <a:r>
              <a:rPr lang="en-US" dirty="0" smtClean="0"/>
              <a:t>embedded Linux and the </a:t>
            </a:r>
            <a:br>
              <a:rPr lang="en-US" dirty="0" smtClean="0"/>
            </a:br>
            <a:r>
              <a:rPr lang="en-US" b="1" dirty="0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PREEMPT_RT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smtClean="0"/>
              <a:t>real-time patches in the kernel</a:t>
            </a:r>
          </a:p>
          <a:p>
            <a:pPr>
              <a:defRPr/>
            </a:pPr>
            <a:r>
              <a:rPr lang="en-US" dirty="0" smtClean="0"/>
              <a:t>Ftrace was introduced into the kernel in 2008 </a:t>
            </a:r>
            <a:br>
              <a:rPr lang="en-US" dirty="0" smtClean="0"/>
            </a:br>
            <a:r>
              <a:rPr lang="en-US" dirty="0" smtClean="0"/>
              <a:t>as a way of providing debugging info</a:t>
            </a:r>
          </a:p>
          <a:p>
            <a:pPr lvl="1">
              <a:defRPr/>
            </a:pPr>
            <a:r>
              <a:rPr lang="en-US" dirty="0" smtClean="0"/>
              <a:t>Allowed for time stamps, calling hierarchies and more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Well beyond the typical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printk</a:t>
            </a:r>
            <a:r>
              <a:rPr lang="en-US" b="1" dirty="0" smtClean="0">
                <a:solidFill>
                  <a:srgbClr val="000000"/>
                </a:solidFill>
                <a:latin typeface="Courier New"/>
                <a:cs typeface="Courier New" panose="02070309020205020404" pitchFamily="49" charset="0"/>
              </a:rPr>
              <a:t>()</a:t>
            </a:r>
          </a:p>
          <a:p>
            <a:pPr>
              <a:defRPr/>
            </a:pPr>
            <a:r>
              <a:rPr lang="en-US" dirty="0" smtClean="0"/>
              <a:t>The documentation was actually in the kernel before the code!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515" y="843063"/>
            <a:ext cx="1832063" cy="2290361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380351" y="3211683"/>
            <a:ext cx="157558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339933"/>
              </a:buClr>
              <a:buSzPct val="110000"/>
              <a:buFont typeface="Wingdings 2" pitchFamily="18" charset="2"/>
              <a:buBlip>
                <a:blip r:embed="rId3"/>
              </a:buBlip>
              <a:defRPr sz="32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9933"/>
              </a:buClr>
              <a:buFont typeface="Webdings" pitchFamily="18" charset="2"/>
              <a:buChar char="4"/>
              <a:defRPr sz="28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39933"/>
              </a:buClr>
              <a:buChar char="•"/>
              <a:defRPr sz="24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339933"/>
              </a:buClr>
              <a:buChar char="–"/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339933"/>
              </a:buClr>
              <a:buChar char="»"/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9933"/>
              </a:buClr>
              <a:buChar char="»"/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9933"/>
              </a:buClr>
              <a:buChar char="»"/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9933"/>
              </a:buClr>
              <a:buChar char="»"/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9933"/>
              </a:buClr>
              <a:buChar char="»"/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x-none" sz="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Source: facesofopensource.com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ELC-SD-0819-</a:t>
            </a:r>
            <a:fld id="{D4FE8826-5FAE-4731-9EB4-C443BC0E3169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6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x-none" smtClean="0"/>
              <a:t>What is Ftrace? #2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ftrace</a:t>
            </a:r>
            <a:r>
              <a:rPr lang="en-US" sz="2800" dirty="0" smtClean="0">
                <a:solidFill>
                  <a:srgbClr val="003399"/>
                </a:solidFill>
              </a:rPr>
              <a:t> </a:t>
            </a:r>
            <a:r>
              <a:rPr lang="en-US" sz="2800" dirty="0" smtClean="0"/>
              <a:t>provides tracing for internal kernel operations</a:t>
            </a:r>
          </a:p>
          <a:p>
            <a:pPr lvl="1">
              <a:defRPr/>
            </a:pPr>
            <a:r>
              <a:rPr lang="en-US" sz="2400" dirty="0" smtClean="0"/>
              <a:t>Static </a:t>
            </a:r>
            <a:r>
              <a:rPr lang="en-US" sz="2400" dirty="0" err="1" smtClean="0"/>
              <a:t>tracepoints</a:t>
            </a:r>
            <a:r>
              <a:rPr lang="en-US" sz="2400" dirty="0" smtClean="0"/>
              <a:t> via event tracing for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interrupts, scheduling, file systems and more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Latencies for interrupts, preemption and combined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Process wakeup latencies with filtering for RT processes</a:t>
            </a:r>
          </a:p>
          <a:p>
            <a:pPr lvl="1">
              <a:defRPr/>
            </a:pPr>
            <a:r>
              <a:rPr lang="en-US" dirty="0" smtClean="0"/>
              <a:t>Dynamic kernel function tracing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Tracing any function within kernel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Function filtering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Call graphs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Stack usage and frames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Many more </a:t>
            </a:r>
            <a:r>
              <a:rPr lang="en-US" dirty="0" err="1" smtClean="0"/>
              <a:t>tracepoints</a:t>
            </a:r>
            <a:endParaRPr lang="en-US" dirty="0" smtClean="0"/>
          </a:p>
          <a:p>
            <a:pPr>
              <a:defRPr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ftrace</a:t>
            </a:r>
            <a:r>
              <a:rPr lang="en-US" dirty="0" smtClean="0">
                <a:solidFill>
                  <a:srgbClr val="003399"/>
                </a:solidFill>
              </a:rPr>
              <a:t> </a:t>
            </a:r>
            <a:r>
              <a:rPr lang="en-US" dirty="0" smtClean="0"/>
              <a:t>is a feature consolidated tool based or prior tracing facilities in the kernel   </a:t>
            </a:r>
          </a:p>
          <a:p>
            <a:pPr>
              <a:defRPr/>
            </a:pPr>
            <a:r>
              <a:rPr lang="en-US" sz="2800" dirty="0" smtClean="0"/>
              <a:t>Like </a:t>
            </a:r>
            <a:r>
              <a:rPr lang="en-US" sz="2800" dirty="0" err="1" smtClean="0"/>
              <a:t>OProfile</a:t>
            </a:r>
            <a:r>
              <a:rPr lang="en-US" sz="2800" dirty="0" smtClean="0"/>
              <a:t>, </a:t>
            </a:r>
            <a:r>
              <a:rPr lang="en-US" sz="2800" dirty="0" err="1" smtClean="0"/>
              <a:t>ftrace</a:t>
            </a:r>
            <a:r>
              <a:rPr lang="en-US" sz="2800" dirty="0" smtClean="0">
                <a:solidFill>
                  <a:srgbClr val="003399"/>
                </a:solidFill>
              </a:rPr>
              <a:t> </a:t>
            </a:r>
            <a:r>
              <a:rPr lang="en-US" sz="2800" dirty="0" smtClean="0"/>
              <a:t>must be enabled in the kernel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ELC-SD-0819-</a:t>
            </a:r>
            <a:fld id="{D4FE8826-5FAE-4731-9EB4-C443BC0E3169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04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mtClean="0"/>
              <a:t>Graphing the Data via Kernelshark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x-none" dirty="0" err="1" smtClean="0"/>
              <a:t>kernelshark</a:t>
            </a:r>
            <a:r>
              <a:rPr lang="en-US" altLang="x-none" dirty="0" smtClean="0"/>
              <a:t> is a</a:t>
            </a:r>
            <a:br>
              <a:rPr lang="en-US" altLang="x-none" dirty="0" smtClean="0"/>
            </a:br>
            <a:r>
              <a:rPr lang="en-US" altLang="x-none" dirty="0" smtClean="0"/>
              <a:t>GUI that reads and </a:t>
            </a:r>
            <a:br>
              <a:rPr lang="en-US" altLang="x-none" dirty="0" smtClean="0"/>
            </a:br>
            <a:r>
              <a:rPr lang="en-US" altLang="x-none" dirty="0" smtClean="0"/>
              <a:t>plots the data from </a:t>
            </a:r>
            <a:br>
              <a:rPr lang="en-US" altLang="x-none" dirty="0" smtClean="0"/>
            </a:br>
            <a:r>
              <a:rPr lang="en-US" altLang="x-none" dirty="0" err="1" smtClean="0"/>
              <a:t>ftrace</a:t>
            </a:r>
            <a:endParaRPr lang="en-US" altLang="x-none" dirty="0" smtClean="0"/>
          </a:p>
          <a:p>
            <a:r>
              <a:rPr lang="en-US" altLang="x-none" dirty="0" smtClean="0"/>
              <a:t>Graphical output</a:t>
            </a:r>
            <a:br>
              <a:rPr lang="en-US" altLang="x-none" dirty="0" smtClean="0"/>
            </a:br>
            <a:r>
              <a:rPr lang="en-US" altLang="x-none" dirty="0" smtClean="0"/>
              <a:t>that is easy to </a:t>
            </a:r>
            <a:br>
              <a:rPr lang="en-US" altLang="x-none" dirty="0" smtClean="0"/>
            </a:br>
            <a:r>
              <a:rPr lang="en-US" altLang="x-none" dirty="0" smtClean="0"/>
              <a:t>include in reports</a:t>
            </a:r>
          </a:p>
          <a:p>
            <a:r>
              <a:rPr lang="en-US" altLang="x-none" dirty="0" err="1" smtClean="0"/>
              <a:t>Kernelshark</a:t>
            </a:r>
            <a:r>
              <a:rPr lang="en-US" altLang="x-none" dirty="0" smtClean="0"/>
              <a:t> v1.0 is </a:t>
            </a:r>
            <a:br>
              <a:rPr lang="en-US" altLang="x-none" dirty="0" smtClean="0"/>
            </a:br>
            <a:r>
              <a:rPr lang="en-US" altLang="x-none" dirty="0" smtClean="0"/>
              <a:t>now out!</a:t>
            </a:r>
          </a:p>
          <a:p>
            <a:pPr lvl="1"/>
            <a:r>
              <a:rPr lang="en-US" altLang="x-none" dirty="0" smtClean="0"/>
              <a:t>Based on </a:t>
            </a:r>
            <a:r>
              <a:rPr lang="en-US" altLang="x-none" dirty="0" err="1" smtClean="0"/>
              <a:t>Qt</a:t>
            </a:r>
            <a:r>
              <a:rPr lang="en-US" altLang="x-none" dirty="0" smtClean="0"/>
              <a:t> instead of original GTK version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759" y="843064"/>
            <a:ext cx="5240173" cy="2730130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754990" y="3573194"/>
            <a:ext cx="12009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339933"/>
              </a:buClr>
              <a:buSzPct val="110000"/>
              <a:buFont typeface="Wingdings 2" pitchFamily="18" charset="2"/>
              <a:buBlip>
                <a:blip r:embed="rId3"/>
              </a:buBlip>
              <a:defRPr sz="32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9933"/>
              </a:buClr>
              <a:buFont typeface="Webdings" pitchFamily="18" charset="2"/>
              <a:buChar char="4"/>
              <a:defRPr sz="28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39933"/>
              </a:buClr>
              <a:buChar char="•"/>
              <a:defRPr sz="24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339933"/>
              </a:buClr>
              <a:buChar char="–"/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339933"/>
              </a:buClr>
              <a:buChar char="»"/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9933"/>
              </a:buClr>
              <a:buChar char="»"/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9933"/>
              </a:buClr>
              <a:buChar char="»"/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9933"/>
              </a:buClr>
              <a:buChar char="»"/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9933"/>
              </a:buClr>
              <a:buChar char="»"/>
              <a:defRPr sz="2000">
                <a:solidFill>
                  <a:srgbClr val="003399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x-none" sz="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Source: kernelshark.org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806" y="3680916"/>
            <a:ext cx="1161184" cy="94615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ELC-SD-0819-</a:t>
            </a:r>
            <a:fld id="{D4FE8826-5FAE-4731-9EB4-C443BC0E3169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96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problem with Linux is not that there aren’t enough tools, but there are too many</a:t>
            </a:r>
          </a:p>
          <a:p>
            <a:pPr lvl="1"/>
            <a:r>
              <a:rPr lang="en-US" dirty="0" smtClean="0"/>
              <a:t>Some overlap as well</a:t>
            </a:r>
          </a:p>
          <a:p>
            <a:r>
              <a:rPr lang="en-US" dirty="0" smtClean="0"/>
              <a:t>Debugging is at least mostly done with </a:t>
            </a:r>
            <a:r>
              <a:rPr lang="en-US" dirty="0" err="1" smtClean="0"/>
              <a:t>gdb</a:t>
            </a:r>
            <a:endParaRPr lang="en-US" dirty="0" smtClean="0"/>
          </a:p>
          <a:p>
            <a:pPr lvl="1"/>
            <a:r>
              <a:rPr lang="en-US" dirty="0" smtClean="0"/>
              <a:t>However, never underestimate the power of a lowly LED and an oscilloscope </a:t>
            </a:r>
          </a:p>
          <a:p>
            <a:r>
              <a:rPr lang="en-US" dirty="0" err="1" smtClean="0"/>
              <a:t>gprof</a:t>
            </a:r>
            <a:r>
              <a:rPr lang="en-US" dirty="0" smtClean="0"/>
              <a:t>/</a:t>
            </a:r>
            <a:r>
              <a:rPr lang="en-US" dirty="0" err="1" smtClean="0"/>
              <a:t>gcov</a:t>
            </a:r>
            <a:r>
              <a:rPr lang="en-US" dirty="0" smtClean="0"/>
              <a:t> and strace/</a:t>
            </a:r>
            <a:r>
              <a:rPr lang="en-US" dirty="0" err="1" smtClean="0"/>
              <a:t>ltrace</a:t>
            </a:r>
            <a:r>
              <a:rPr lang="en-US" dirty="0" smtClean="0"/>
              <a:t> provide additional insights</a:t>
            </a:r>
          </a:p>
          <a:p>
            <a:r>
              <a:rPr lang="en-US" dirty="0" smtClean="0"/>
              <a:t>Then, </a:t>
            </a:r>
            <a:r>
              <a:rPr lang="en-US" dirty="0" err="1" smtClean="0"/>
              <a:t>ftrace</a:t>
            </a:r>
            <a:r>
              <a:rPr lang="en-US" dirty="0" smtClean="0"/>
              <a:t>/</a:t>
            </a:r>
            <a:r>
              <a:rPr lang="en-US" dirty="0" err="1" smtClean="0"/>
              <a:t>LTTng</a:t>
            </a:r>
            <a:r>
              <a:rPr lang="en-US" dirty="0" smtClean="0"/>
              <a:t> can show additional interactions with kernel space for a system-wide view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ELC-SD-0819-</a:t>
            </a:r>
            <a:fld id="{D4FE8826-5FAE-4731-9EB4-C443BC0E3169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01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722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x-none" dirty="0" smtClean="0"/>
              <a:t>GDB </a:t>
            </a:r>
            <a:r>
              <a:rPr lang="en-US" altLang="x-none" dirty="0" smtClean="0"/>
              <a:t>Command Line </a:t>
            </a:r>
            <a:r>
              <a:rPr altLang="x-none" dirty="0" smtClean="0"/>
              <a:t>Debug Levels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altLang="x-none" b="1" dirty="0" smtClean="0">
                <a:latin typeface="Courier New" pitchFamily="49" charset="0"/>
                <a:cs typeface="Courier New" pitchFamily="49" charset="0"/>
              </a:rPr>
              <a:t>-</a:t>
            </a:r>
            <a:r>
              <a:rPr lang="en-US" altLang="x-none" b="1" dirty="0">
                <a:latin typeface="Courier New" pitchFamily="49" charset="0"/>
                <a:cs typeface="Courier New" pitchFamily="49" charset="0"/>
              </a:rPr>
              <a:t>g0 </a:t>
            </a:r>
            <a:r>
              <a:rPr lang="en-US" altLang="x-none" dirty="0"/>
              <a:t>will explicitly produce no debug information</a:t>
            </a:r>
          </a:p>
          <a:p>
            <a:pPr>
              <a:defRPr/>
            </a:pPr>
            <a:r>
              <a:rPr lang="en-US" altLang="x-none" b="1" dirty="0">
                <a:latin typeface="Courier New" pitchFamily="49" charset="0"/>
                <a:cs typeface="Courier New" pitchFamily="49" charset="0"/>
              </a:rPr>
              <a:t>-g1 </a:t>
            </a:r>
            <a:r>
              <a:rPr lang="en-US" altLang="x-none" dirty="0"/>
              <a:t>produces minimal information, enough for making back traces, but no information about local variables and no line numbers</a:t>
            </a:r>
          </a:p>
          <a:p>
            <a:pPr>
              <a:defRPr/>
            </a:pPr>
            <a:r>
              <a:rPr lang="en-US" altLang="x-none" b="1" dirty="0">
                <a:latin typeface="Courier New" pitchFamily="49" charset="0"/>
                <a:cs typeface="Courier New" pitchFamily="49" charset="0"/>
              </a:rPr>
              <a:t>-g2 </a:t>
            </a:r>
            <a:r>
              <a:rPr lang="en-US" altLang="x-none" dirty="0"/>
              <a:t>default debug level when not specified. Typically this will produce symbols, line </a:t>
            </a:r>
            <a:r>
              <a:rPr lang="en-US" altLang="x-none" dirty="0" smtClean="0"/>
              <a:t>numbers, etc. </a:t>
            </a:r>
            <a:r>
              <a:rPr lang="en-US" altLang="x-none" dirty="0"/>
              <a:t>needed for symbolic </a:t>
            </a:r>
            <a:r>
              <a:rPr lang="en-US" altLang="x-none" dirty="0" smtClean="0"/>
              <a:t>debugging</a:t>
            </a:r>
          </a:p>
          <a:p>
            <a:pPr lvl="1">
              <a:defRPr/>
            </a:pPr>
            <a:r>
              <a:rPr lang="en-US" altLang="x-none" dirty="0" smtClean="0"/>
              <a:t>This is the default for the -g option to the compiler</a:t>
            </a:r>
            <a:endParaRPr lang="en-US" altLang="x-none" dirty="0"/>
          </a:p>
          <a:p>
            <a:pPr>
              <a:defRPr/>
            </a:pPr>
            <a:r>
              <a:rPr lang="en-US" altLang="x-none" b="1" dirty="0">
                <a:latin typeface="Courier New" pitchFamily="49" charset="0"/>
                <a:cs typeface="Courier New" pitchFamily="49" charset="0"/>
              </a:rPr>
              <a:t>-g3 </a:t>
            </a:r>
            <a:r>
              <a:rPr lang="en-US" altLang="x-none" dirty="0"/>
              <a:t>includes extra information, such as all the macro definitions present in the </a:t>
            </a:r>
            <a:r>
              <a:rPr lang="en-US" altLang="x-none" dirty="0" smtClean="0"/>
              <a:t>program</a:t>
            </a:r>
          </a:p>
          <a:p>
            <a:pPr>
              <a:defRPr/>
            </a:pPr>
            <a:r>
              <a:rPr lang="en-US" altLang="x-none" dirty="0" smtClean="0"/>
              <a:t>And, the mac-daddy of options: </a:t>
            </a: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-ggdb3</a:t>
            </a:r>
          </a:p>
          <a:p>
            <a:pPr lvl="1">
              <a:defRPr/>
            </a:pPr>
            <a:r>
              <a:rPr lang="en-US" altLang="x-none" dirty="0" smtClean="0"/>
              <a:t>This is like </a:t>
            </a: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–g3</a:t>
            </a:r>
            <a:r>
              <a:rPr lang="en-US" altLang="x-none" dirty="0" smtClean="0"/>
              <a:t>, but generates debugging information specifically for </a:t>
            </a:r>
            <a:r>
              <a:rPr lang="en-US" altLang="x-none" dirty="0" err="1" smtClean="0"/>
              <a:t>gdb</a:t>
            </a:r>
            <a:r>
              <a:rPr lang="en-US" altLang="x-none" dirty="0" smtClean="0"/>
              <a:t> rather than normal COFF/XCOFF or DWARF 2 of </a:t>
            </a:r>
            <a:r>
              <a:rPr lang="en-US" altLang="x-none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-g</a:t>
            </a:r>
            <a:endParaRPr lang="en-US" altLang="x-none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ELC-SD-0919-</a:t>
            </a:r>
            <a:fld id="{97CEFE9B-33E3-4C8E-B41A-A63C3EE71FF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93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x-none" smtClean="0"/>
              <a:t>Example Compile for GDB 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sz="2600" dirty="0"/>
              <a:t>Example compilation to enable debugging</a:t>
            </a:r>
          </a:p>
          <a:p>
            <a:pPr>
              <a:buFont typeface="Wingdings 2" pitchFamily="18" charset="2"/>
              <a:buNone/>
              <a:defRPr/>
            </a:pPr>
            <a:r>
              <a:rPr lang="en-US" sz="1800" b="1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80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$ arm-</a:t>
            </a:r>
            <a:r>
              <a:rPr lang="en-US" sz="1800" b="1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-</a:t>
            </a:r>
            <a:r>
              <a:rPr lang="en-US" sz="1800" b="1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gnueabi-gcc</a:t>
            </a:r>
            <a:r>
              <a:rPr lang="en-US" sz="180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–</a:t>
            </a:r>
            <a:r>
              <a:rPr lang="en-US" sz="1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ggdb3 </a:t>
            </a:r>
            <a:r>
              <a:rPr lang="en-US" sz="180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–o hello </a:t>
            </a:r>
            <a:r>
              <a:rPr lang="en-US" sz="1800" b="1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helloWorld.c</a:t>
            </a:r>
            <a:endParaRPr lang="en-US" sz="1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600" dirty="0"/>
              <a:t>Example for examining the debug info in ELF header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sz="180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$ arm-</a:t>
            </a:r>
            <a:r>
              <a:rPr lang="en-US" sz="1800" b="1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-</a:t>
            </a:r>
            <a:r>
              <a:rPr lang="en-US" sz="1800" b="1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gnueabi-objdump</a:t>
            </a:r>
            <a:r>
              <a:rPr lang="en-US" sz="180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-h hello</a:t>
            </a:r>
            <a:endParaRPr lang="en-US" sz="1300" b="1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 lvl="1">
              <a:buFont typeface="Webdings" pitchFamily="18" charset="2"/>
              <a:buNone/>
              <a:defRPr/>
            </a:pPr>
            <a:r>
              <a:rPr lang="en-US" sz="105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…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sz="105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24 .comment      0000002a  00000000  00000000  00000a97  2**0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sz="105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              CONTENTS, READONLY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sz="105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25 .</a:t>
            </a:r>
            <a:r>
              <a:rPr lang="en-US" sz="1050" b="1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debug_aranges</a:t>
            </a:r>
            <a:r>
              <a:rPr lang="en-US" sz="105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00000020  00000000  00000000  00000ac1  2**0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sz="105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              CONTENTS, READONLY, DEBUGGING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sz="105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26 .</a:t>
            </a:r>
            <a:r>
              <a:rPr lang="en-US" sz="1050" b="1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debug_pubnames</a:t>
            </a:r>
            <a:r>
              <a:rPr lang="en-US" sz="105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00000031  00000000  00000000  00000ae1  2**0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sz="105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              CONTENTS, READONLY, DEBUGGING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sz="105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27 .</a:t>
            </a:r>
            <a:r>
              <a:rPr lang="en-US" sz="1050" b="1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debug_info</a:t>
            </a:r>
            <a:r>
              <a:rPr lang="en-US" sz="105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00000179  00000000  00000000  00000b12  2**0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sz="105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              CONTENTS, READONLY, DEBUGGING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sz="105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28 .</a:t>
            </a:r>
            <a:r>
              <a:rPr lang="en-US" sz="1050" b="1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debug_abbrev</a:t>
            </a:r>
            <a:r>
              <a:rPr lang="en-US" sz="105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000000d4  00000000  00000000  00000c8b  2**0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sz="105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              CONTENTS, READONLY, DEBUGGING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sz="105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29 .</a:t>
            </a:r>
            <a:r>
              <a:rPr lang="en-US" sz="1050" b="1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debug_line</a:t>
            </a:r>
            <a:r>
              <a:rPr lang="en-US" sz="105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000003ea  00000000  00000000  00000d5f  2**0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sz="105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              CONTENTS, READONLY, DEBUGGING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sz="105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30 .</a:t>
            </a:r>
            <a:r>
              <a:rPr lang="en-US" sz="1050" b="1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debug_frame</a:t>
            </a:r>
            <a:r>
              <a:rPr lang="en-US" sz="105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00000090  00000000  00000000  0000114c  2**2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sz="105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              CONTENTS, READONLY, DEBUGGING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sz="105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31 .</a:t>
            </a:r>
            <a:r>
              <a:rPr lang="en-US" sz="1050" b="1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debug_str</a:t>
            </a:r>
            <a:r>
              <a:rPr lang="en-US" sz="105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000000ea  00000000  00000000  000011dc  2**0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sz="105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              CONTENTS, READONLY, DEBUGGING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sz="105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32 .</a:t>
            </a:r>
            <a:r>
              <a:rPr lang="en-US" sz="1050" b="1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debug_loc</a:t>
            </a:r>
            <a:r>
              <a:rPr lang="en-US" sz="105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00000058  00000000  00000000  000012c6  2**0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sz="105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              CONTENTS, READONLY, DEBUGGING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sz="105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33 .</a:t>
            </a:r>
            <a:r>
              <a:rPr lang="en-US" sz="1050" b="1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debug_macinfo</a:t>
            </a:r>
            <a:r>
              <a:rPr lang="en-US" sz="105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00009e52  00000000  00000000  0000131e  2**0</a:t>
            </a:r>
          </a:p>
          <a:p>
            <a:pPr lvl="1">
              <a:buFont typeface="Webdings" pitchFamily="18" charset="2"/>
              <a:buNone/>
              <a:defRPr/>
            </a:pPr>
            <a:r>
              <a:rPr lang="en-US" sz="105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              CONTENTS, READONLY, DEBUGGING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ELC-SD-0919-</a:t>
            </a:r>
            <a:fld id="{2E9DCBEF-E247-44D2-A5CF-1703873C998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14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x-none" smtClean="0"/>
              <a:t>Running GDB CLI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en-US" sz="8000" dirty="0" smtClean="0"/>
              <a:t>When </a:t>
            </a:r>
            <a:r>
              <a:rPr lang="en-US" sz="8000" dirty="0" err="1" smtClean="0"/>
              <a:t>gdb</a:t>
            </a:r>
            <a:r>
              <a:rPr lang="en-US" sz="8000" dirty="0" smtClean="0"/>
              <a:t> is built from source, we will specify the host and target environments</a:t>
            </a:r>
          </a:p>
          <a:p>
            <a:pPr lvl="1">
              <a:defRPr/>
            </a:pPr>
            <a:r>
              <a:rPr lang="en-US" sz="6400" dirty="0" smtClean="0"/>
              <a:t>Allows for Windows x Linux, x86 host x ARM target, etc.</a:t>
            </a:r>
          </a:p>
          <a:p>
            <a:pPr>
              <a:defRPr/>
            </a:pPr>
            <a:r>
              <a:rPr lang="en-US" sz="8000" dirty="0" smtClean="0"/>
              <a:t>When running </a:t>
            </a:r>
            <a:r>
              <a:rPr lang="en-US" sz="8000" dirty="0" err="1" smtClean="0"/>
              <a:t>gdb</a:t>
            </a:r>
            <a:r>
              <a:rPr lang="en-US" sz="8000" dirty="0" smtClean="0"/>
              <a:t> from the CLI, we can just use the </a:t>
            </a:r>
            <a:r>
              <a:rPr lang="en-US" sz="8000" dirty="0" err="1" smtClean="0"/>
              <a:t>gdb</a:t>
            </a:r>
            <a:r>
              <a:rPr lang="en-US" sz="8000" dirty="0" smtClean="0"/>
              <a:t> command:</a:t>
            </a:r>
          </a:p>
          <a:p>
            <a:pPr lvl="1" eaLnBrk="1" hangingPunct="1">
              <a:lnSpc>
                <a:spcPct val="80000"/>
              </a:lnSpc>
              <a:buFont typeface="Webdings" pitchFamily="18" charset="2"/>
              <a:buNone/>
              <a:defRPr/>
            </a:pPr>
            <a:r>
              <a:rPr lang="en-US" sz="4800" b="1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GNU </a:t>
            </a:r>
            <a:r>
              <a:rPr lang="en-US" sz="4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gdb</a:t>
            </a:r>
            <a:r>
              <a:rPr lang="en-US" sz="4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(Ubuntu 8.1-0ubuntu3) 8.1.0.20180409-git </a:t>
            </a:r>
            <a:endParaRPr lang="en-US" sz="4800" b="1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 eaLnBrk="1" hangingPunct="1">
              <a:lnSpc>
                <a:spcPct val="80000"/>
              </a:lnSpc>
              <a:buFont typeface="Webdings" pitchFamily="18" charset="2"/>
              <a:buNone/>
              <a:defRPr/>
            </a:pPr>
            <a:r>
              <a:rPr lang="en-US" sz="4800" b="1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Copyright </a:t>
            </a:r>
            <a:r>
              <a:rPr lang="en-US" sz="4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(C) 2018 Free Software Foundation, Inc. </a:t>
            </a:r>
            <a:endParaRPr lang="en-US" sz="4800" b="1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 eaLnBrk="1" hangingPunct="1">
              <a:lnSpc>
                <a:spcPct val="80000"/>
              </a:lnSpc>
              <a:buFont typeface="Webdings" pitchFamily="18" charset="2"/>
              <a:buNone/>
              <a:defRPr/>
            </a:pPr>
            <a:r>
              <a:rPr lang="en-US" sz="4800" b="1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License </a:t>
            </a:r>
            <a:r>
              <a:rPr lang="en-US" sz="4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GPLv3+: GNU GPL version 3 or </a:t>
            </a:r>
            <a:r>
              <a:rPr lang="en-US" sz="4800" b="1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later</a:t>
            </a:r>
          </a:p>
          <a:p>
            <a:pPr lvl="1" eaLnBrk="1" hangingPunct="1">
              <a:lnSpc>
                <a:spcPct val="80000"/>
              </a:lnSpc>
              <a:buFont typeface="Webdings" pitchFamily="18" charset="2"/>
              <a:buNone/>
              <a:defRPr/>
            </a:pPr>
            <a:r>
              <a:rPr lang="en-US" sz="4800" b="1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&lt;http</a:t>
            </a:r>
            <a:r>
              <a:rPr lang="en-US" sz="4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://gnu.org/licenses/gpl.html&gt; </a:t>
            </a:r>
            <a:endParaRPr lang="en-US" sz="4800" b="1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 eaLnBrk="1" hangingPunct="1">
              <a:lnSpc>
                <a:spcPct val="80000"/>
              </a:lnSpc>
              <a:buFont typeface="Webdings" pitchFamily="18" charset="2"/>
              <a:buNone/>
              <a:defRPr/>
            </a:pPr>
            <a:r>
              <a:rPr lang="en-US" sz="4800" b="1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 </a:t>
            </a:r>
            <a:r>
              <a:rPr lang="en-US" sz="4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is free software: you are free to change and redistribute it. </a:t>
            </a:r>
            <a:endParaRPr lang="en-US" sz="4800" b="1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 eaLnBrk="1" hangingPunct="1">
              <a:lnSpc>
                <a:spcPct val="80000"/>
              </a:lnSpc>
              <a:buFont typeface="Webdings" pitchFamily="18" charset="2"/>
              <a:buNone/>
              <a:defRPr/>
            </a:pPr>
            <a:r>
              <a:rPr lang="en-US" sz="4800" b="1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There </a:t>
            </a:r>
            <a:r>
              <a:rPr lang="en-US" sz="4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is NO WARRANTY, to the extent permitted by law.  Type "</a:t>
            </a:r>
            <a:r>
              <a:rPr lang="en-US" sz="4800" b="1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 copying</a:t>
            </a:r>
            <a:r>
              <a:rPr lang="en-US" sz="4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endParaRPr lang="en-US" sz="4800" b="1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 eaLnBrk="1" hangingPunct="1">
              <a:lnSpc>
                <a:spcPct val="80000"/>
              </a:lnSpc>
              <a:buFont typeface="Webdings" pitchFamily="18" charset="2"/>
              <a:buNone/>
              <a:defRPr/>
            </a:pPr>
            <a:r>
              <a:rPr lang="en-US" sz="4800" b="1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 </a:t>
            </a:r>
            <a:r>
              <a:rPr lang="en-US" sz="4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"show warranty" for details. </a:t>
            </a:r>
            <a:endParaRPr lang="en-US" sz="4800" b="1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 eaLnBrk="1" hangingPunct="1">
              <a:lnSpc>
                <a:spcPct val="80000"/>
              </a:lnSpc>
              <a:buFont typeface="Webdings" pitchFamily="18" charset="2"/>
              <a:buNone/>
              <a:defRPr/>
            </a:pPr>
            <a:r>
              <a:rPr lang="en-US" sz="4800" b="1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 </a:t>
            </a:r>
            <a:r>
              <a:rPr lang="en-US" sz="4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GDB was configured as "x86_64-linux-gnu". </a:t>
            </a:r>
            <a:endParaRPr lang="en-US" sz="4800" b="1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 eaLnBrk="1" hangingPunct="1">
              <a:lnSpc>
                <a:spcPct val="80000"/>
              </a:lnSpc>
              <a:buFont typeface="Webdings" pitchFamily="18" charset="2"/>
              <a:buNone/>
              <a:defRPr/>
            </a:pPr>
            <a:r>
              <a:rPr lang="en-US" sz="4800" b="1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 </a:t>
            </a:r>
            <a:r>
              <a:rPr lang="en-US" sz="4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"show configuration" for configuration details. </a:t>
            </a:r>
            <a:endParaRPr lang="en-US" sz="4800" b="1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 eaLnBrk="1" hangingPunct="1">
              <a:lnSpc>
                <a:spcPct val="80000"/>
              </a:lnSpc>
              <a:buFont typeface="Webdings" pitchFamily="18" charset="2"/>
              <a:buNone/>
              <a:defRPr/>
            </a:pPr>
            <a:r>
              <a:rPr lang="en-US" sz="4800" b="1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4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bug reporting instructions, please see: </a:t>
            </a:r>
            <a:endParaRPr lang="en-US" sz="4800" b="1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 eaLnBrk="1" hangingPunct="1">
              <a:lnSpc>
                <a:spcPct val="80000"/>
              </a:lnSpc>
              <a:buFont typeface="Webdings" pitchFamily="18" charset="2"/>
              <a:buNone/>
              <a:defRPr/>
            </a:pPr>
            <a:r>
              <a:rPr lang="en-US" sz="4800" b="1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4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http://www.gnu.org/software/gdb/bugs/&gt;. </a:t>
            </a:r>
            <a:endParaRPr lang="en-US" sz="4800" b="1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 eaLnBrk="1" hangingPunct="1">
              <a:lnSpc>
                <a:spcPct val="80000"/>
              </a:lnSpc>
              <a:buFont typeface="Webdings" pitchFamily="18" charset="2"/>
              <a:buNone/>
              <a:defRPr/>
            </a:pPr>
            <a:r>
              <a:rPr lang="en-US" sz="4800" b="1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Find </a:t>
            </a:r>
            <a:r>
              <a:rPr lang="en-US" sz="4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 GDB manual and other documentation resources online at</a:t>
            </a:r>
            <a:r>
              <a:rPr lang="en-US" sz="4800" b="1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lvl="1" eaLnBrk="1" hangingPunct="1">
              <a:lnSpc>
                <a:spcPct val="80000"/>
              </a:lnSpc>
              <a:buFont typeface="Webdings" pitchFamily="18" charset="2"/>
              <a:buNone/>
              <a:defRPr/>
            </a:pPr>
            <a:r>
              <a:rPr lang="en-US" sz="4800" b="1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4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http://www.gnu.org/software/gdb/documentation/&gt;. </a:t>
            </a:r>
            <a:endParaRPr lang="en-US" sz="4800" b="1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 eaLnBrk="1" hangingPunct="1">
              <a:lnSpc>
                <a:spcPct val="80000"/>
              </a:lnSpc>
              <a:buFont typeface="Webdings" pitchFamily="18" charset="2"/>
              <a:buNone/>
              <a:defRPr/>
            </a:pPr>
            <a:r>
              <a:rPr lang="en-US" sz="4800" b="1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4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help, type "help". </a:t>
            </a:r>
            <a:endParaRPr lang="en-US" sz="4800" b="1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 eaLnBrk="1" hangingPunct="1">
              <a:lnSpc>
                <a:spcPct val="80000"/>
              </a:lnSpc>
              <a:buFont typeface="Webdings" pitchFamily="18" charset="2"/>
              <a:buNone/>
              <a:defRPr/>
            </a:pPr>
            <a:r>
              <a:rPr lang="en-US" sz="4800" b="1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 </a:t>
            </a:r>
            <a:r>
              <a:rPr lang="en-US" sz="4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"apropos word" to search for commands related to "word". </a:t>
            </a:r>
            <a:endParaRPr lang="en-US" sz="4800" b="1" dirty="0" smtClean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 eaLnBrk="1" hangingPunct="1">
              <a:lnSpc>
                <a:spcPct val="80000"/>
              </a:lnSpc>
              <a:buFont typeface="Webdings" pitchFamily="18" charset="2"/>
              <a:buNone/>
              <a:defRPr/>
            </a:pPr>
            <a:r>
              <a:rPr lang="en-US" sz="4800" b="1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4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gdb</a:t>
            </a:r>
            <a:r>
              <a:rPr lang="en-US" sz="4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6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6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altLang="x-none" b="1" dirty="0" smtClean="0">
                <a:latin typeface="Courier New" pitchFamily="49" charset="0"/>
                <a:cs typeface="Courier New" pitchFamily="49" charset="0"/>
              </a:rPr>
              <a:t> </a:t>
            </a:r>
            <a:endParaRPr lang="en-US" altLang="x-none" b="1" dirty="0">
              <a:latin typeface="Courier New" pitchFamily="49" charset="0"/>
              <a:cs typeface="Courier New" pitchFamily="49" charset="0"/>
            </a:endParaRPr>
          </a:p>
          <a:p>
            <a:pPr marL="457200" lvl="1" indent="0">
              <a:buFont typeface="Webdings" pitchFamily="18" charset="2"/>
              <a:buNone/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ELC-SD-0919-</a:t>
            </a:r>
            <a:fld id="{7433EEC4-4DDF-460C-947E-7034AC93917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60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x-none" smtClean="0"/>
              <a:t>Running gdb in TUI Mode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 smtClean="0"/>
              <a:t>TUI mode is a text-based user </a:t>
            </a:r>
            <a:br>
              <a:rPr lang="en-US" dirty="0" smtClean="0"/>
            </a:br>
            <a:r>
              <a:rPr lang="en-US" dirty="0" smtClean="0"/>
              <a:t>interface that separates out the </a:t>
            </a:r>
            <a:br>
              <a:rPr lang="en-US" dirty="0" smtClean="0"/>
            </a:br>
            <a:r>
              <a:rPr lang="en-US" dirty="0" smtClean="0"/>
              <a:t>program text from the </a:t>
            </a:r>
            <a:r>
              <a:rPr lang="en-US" dirty="0" err="1" smtClean="0"/>
              <a:t>gdb</a:t>
            </a:r>
            <a:r>
              <a:rPr lang="en-US" dirty="0" smtClean="0"/>
              <a:t> command </a:t>
            </a:r>
            <a:br>
              <a:rPr lang="en-US" dirty="0" smtClean="0"/>
            </a:br>
            <a:r>
              <a:rPr lang="en-US" dirty="0" smtClean="0"/>
              <a:t>line</a:t>
            </a:r>
          </a:p>
          <a:p>
            <a:pPr lvl="1">
              <a:defRPr/>
            </a:pPr>
            <a:r>
              <a:rPr lang="en-US" dirty="0" smtClean="0"/>
              <a:t>Uses curses</a:t>
            </a:r>
          </a:p>
          <a:p>
            <a:pPr>
              <a:defRPr/>
            </a:pPr>
            <a:r>
              <a:rPr lang="en-US" dirty="0" smtClean="0"/>
              <a:t>More clear cut than using the typical </a:t>
            </a:r>
            <a:br>
              <a:rPr lang="en-US" dirty="0" smtClean="0"/>
            </a:br>
            <a:r>
              <a:rPr lang="en-US" dirty="0" smtClean="0"/>
              <a:t>CLI, but maybe not as good as the </a:t>
            </a:r>
            <a:br>
              <a:rPr lang="en-US" dirty="0" smtClean="0"/>
            </a:br>
            <a:r>
              <a:rPr lang="en-US" dirty="0" smtClean="0"/>
              <a:t>GUIs for </a:t>
            </a:r>
            <a:r>
              <a:rPr lang="en-US" dirty="0" err="1" smtClean="0"/>
              <a:t>gdb</a:t>
            </a:r>
            <a:r>
              <a:rPr lang="en-US" dirty="0" smtClean="0"/>
              <a:t> like </a:t>
            </a:r>
            <a:r>
              <a:rPr lang="en-US" dirty="0" err="1" smtClean="0"/>
              <a:t>ddd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You can start </a:t>
            </a:r>
            <a:r>
              <a:rPr lang="en-US" dirty="0" err="1" smtClean="0"/>
              <a:t>gdb</a:t>
            </a:r>
            <a:r>
              <a:rPr lang="en-US" dirty="0" smtClean="0"/>
              <a:t> in TUI mode using the </a:t>
            </a:r>
            <a:br>
              <a:rPr lang="en-US" dirty="0" smtClean="0"/>
            </a:br>
            <a:r>
              <a:rPr lang="en-US" dirty="0" smtClean="0"/>
              <a:t>--</a:t>
            </a:r>
            <a:r>
              <a:rPr lang="en-US" dirty="0" err="1" smtClean="0"/>
              <a:t>tui</a:t>
            </a:r>
            <a:r>
              <a:rPr lang="en-US" dirty="0" smtClean="0"/>
              <a:t> command line argument</a:t>
            </a:r>
          </a:p>
          <a:p>
            <a:pPr>
              <a:defRPr/>
            </a:pPr>
            <a:r>
              <a:rPr lang="en-US" dirty="0" smtClean="0"/>
              <a:t>You can switch in and out of TUI mode </a:t>
            </a:r>
            <a:br>
              <a:rPr lang="en-US" dirty="0" smtClean="0"/>
            </a:br>
            <a:r>
              <a:rPr lang="en-US" dirty="0" smtClean="0"/>
              <a:t>using &lt;CTRL&gt; X A keyboard sequence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ELC-SD-0919-</a:t>
            </a:r>
            <a:fld id="{B76474B0-69B1-42A8-AEDB-229CC4D85C3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623" y="843063"/>
            <a:ext cx="2964378" cy="339834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2019, The PTR Group,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57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8168</TotalTime>
  <Words>4037</Words>
  <Application>Microsoft Office PowerPoint</Application>
  <PresentationFormat>On-screen Show (16:9)</PresentationFormat>
  <Paragraphs>683</Paragraphs>
  <Slides>54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PowerPoint Presentation</vt:lpstr>
      <vt:lpstr>Speaker/Author Details</vt:lpstr>
      <vt:lpstr>What We Will Talk About…</vt:lpstr>
      <vt:lpstr>Debugging Tool Classes</vt:lpstr>
      <vt:lpstr>The GNU Project</vt:lpstr>
      <vt:lpstr>GDB Command Line Debug Levels</vt:lpstr>
      <vt:lpstr>Example Compile for GDB  </vt:lpstr>
      <vt:lpstr>Running GDB CLI</vt:lpstr>
      <vt:lpstr>Running gdb in TUI Mode</vt:lpstr>
      <vt:lpstr>GDB GUIs</vt:lpstr>
      <vt:lpstr>ddd Front End GUI</vt:lpstr>
      <vt:lpstr>Example Help Output</vt:lpstr>
      <vt:lpstr>Command Definition and Macros</vt:lpstr>
      <vt:lpstr>gdb Scripts</vt:lpstr>
      <vt:lpstr>Embedded Python Engine</vt:lpstr>
      <vt:lpstr>Working with Signals via gdb</vt:lpstr>
      <vt:lpstr>Load/Execute Your Code</vt:lpstr>
      <vt:lpstr>Attach to a Running Program</vt:lpstr>
      <vt:lpstr>Examining Code</vt:lpstr>
      <vt:lpstr>Calling Functions Interactively</vt:lpstr>
      <vt:lpstr>Setting Variables</vt:lpstr>
      <vt:lpstr>Printing Expressions</vt:lpstr>
      <vt:lpstr>Examine Memory at Address</vt:lpstr>
      <vt:lpstr>Setting Breakpoints</vt:lpstr>
      <vt:lpstr>Stepping Through Code</vt:lpstr>
      <vt:lpstr>Watchpoints</vt:lpstr>
      <vt:lpstr>Debugging Threads</vt:lpstr>
      <vt:lpstr>Generating “Core Dumps”</vt:lpstr>
      <vt:lpstr>Using the Core File</vt:lpstr>
      <vt:lpstr>Remote Debugging with gdb/gdbserver</vt:lpstr>
      <vt:lpstr>gdb/gdbserver Cross Debug Example</vt:lpstr>
      <vt:lpstr>strace/ltrace</vt:lpstr>
      <vt:lpstr>Using strace to Watch System Calls</vt:lpstr>
      <vt:lpstr>Example strace Output</vt:lpstr>
      <vt:lpstr>strace – Where is time being spent?</vt:lpstr>
      <vt:lpstr>ltrace</vt:lpstr>
      <vt:lpstr>Procfs</vt:lpstr>
      <vt:lpstr>What is Valgrind?</vt:lpstr>
      <vt:lpstr>Valgrind</vt:lpstr>
      <vt:lpstr>Zooming in on User Space: gprof</vt:lpstr>
      <vt:lpstr>Profiling Via Code Coverage</vt:lpstr>
      <vt:lpstr>Example gcov Execution</vt:lpstr>
      <vt:lpstr>Branch Annotated Source</vt:lpstr>
      <vt:lpstr>LTTng 2.x</vt:lpstr>
      <vt:lpstr>LTTng Tracer Architecture</vt:lpstr>
      <vt:lpstr>LTTng-UST </vt:lpstr>
      <vt:lpstr>LTTng Eclipse Plug-in</vt:lpstr>
      <vt:lpstr>OProfile</vt:lpstr>
      <vt:lpstr>OProfile Sample Output</vt:lpstr>
      <vt:lpstr>What is Ftrace?</vt:lpstr>
      <vt:lpstr>What is Ftrace? #2</vt:lpstr>
      <vt:lpstr>Graphing the Data via Kernelshark</vt:lpstr>
      <vt:lpstr>Summary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Cohen</dc:creator>
  <cp:lastModifiedBy>mike</cp:lastModifiedBy>
  <cp:revision>148</cp:revision>
  <dcterms:created xsi:type="dcterms:W3CDTF">2015-04-06T18:30:18Z</dcterms:created>
  <dcterms:modified xsi:type="dcterms:W3CDTF">2019-08-20T05:25:58Z</dcterms:modified>
</cp:coreProperties>
</file>